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75" r:id="rId3"/>
    <p:sldId id="272" r:id="rId4"/>
    <p:sldId id="274" r:id="rId5"/>
    <p:sldId id="276" r:id="rId6"/>
    <p:sldId id="273" r:id="rId7"/>
    <p:sldId id="258" r:id="rId8"/>
    <p:sldId id="323" r:id="rId9"/>
    <p:sldId id="324" r:id="rId10"/>
    <p:sldId id="333" r:id="rId11"/>
    <p:sldId id="334" r:id="rId12"/>
    <p:sldId id="325" r:id="rId13"/>
    <p:sldId id="330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27" r:id="rId43"/>
    <p:sldId id="331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75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29" r:id="rId78"/>
    <p:sldId id="332" r:id="rId79"/>
    <p:sldId id="396" r:id="rId80"/>
    <p:sldId id="397" r:id="rId81"/>
    <p:sldId id="398" r:id="rId82"/>
    <p:sldId id="399" r:id="rId83"/>
    <p:sldId id="400" r:id="rId84"/>
    <p:sldId id="401" r:id="rId85"/>
    <p:sldId id="402" r:id="rId86"/>
    <p:sldId id="403" r:id="rId87"/>
    <p:sldId id="404" r:id="rId88"/>
    <p:sldId id="405" r:id="rId89"/>
    <p:sldId id="406" r:id="rId90"/>
    <p:sldId id="407" r:id="rId91"/>
    <p:sldId id="408" r:id="rId92"/>
    <p:sldId id="409" r:id="rId93"/>
    <p:sldId id="410" r:id="rId94"/>
    <p:sldId id="411" r:id="rId95"/>
    <p:sldId id="412" r:id="rId96"/>
    <p:sldId id="413" r:id="rId97"/>
    <p:sldId id="414" r:id="rId98"/>
    <p:sldId id="415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DA31F3-AD8B-4C2A-A81A-04785F9ADF72}">
          <p14:sldIdLst>
            <p14:sldId id="256"/>
            <p14:sldId id="275"/>
            <p14:sldId id="272"/>
            <p14:sldId id="274"/>
            <p14:sldId id="276"/>
            <p14:sldId id="273"/>
            <p14:sldId id="258"/>
            <p14:sldId id="323"/>
            <p14:sldId id="324"/>
            <p14:sldId id="333"/>
            <p14:sldId id="334"/>
            <p14:sldId id="325"/>
            <p14:sldId id="330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27"/>
            <p14:sldId id="33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29"/>
            <p14:sldId id="332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5" autoAdjust="0"/>
    <p:restoredTop sz="73333" autoAdjust="0"/>
  </p:normalViewPr>
  <p:slideViewPr>
    <p:cSldViewPr snapToGrid="0">
      <p:cViewPr varScale="1">
        <p:scale>
          <a:sx n="81" d="100"/>
          <a:sy n="8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B620EA-F5C8-4A80-9119-B891D389AE17}" type="datetimeFigureOut">
              <a:rPr lang="ko-KR" altLang="en-US" smtClean="0"/>
              <a:pPr/>
              <a:t>2022-04-11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F7046EC-C15E-4629-B50B-A961BC5E88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6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238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966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797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315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754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166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224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439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850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63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9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482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639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565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305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365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625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763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714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301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2D </a:t>
            </a:r>
            <a:r>
              <a:rPr lang="ko-KR" altLang="en-US" dirty="0" err="1"/>
              <a:t>스프라이트를</a:t>
            </a:r>
            <a:r>
              <a:rPr lang="ko-KR" altLang="en-US" dirty="0"/>
              <a:t> 사용한 애니메이션 클립에서는 전환 지속 시간 동안의 </a:t>
            </a:r>
            <a:r>
              <a:rPr lang="ko-KR" altLang="en-US" dirty="0" err="1"/>
              <a:t>블랜딩이</a:t>
            </a:r>
            <a:r>
              <a:rPr lang="ko-KR" altLang="en-US" dirty="0"/>
              <a:t> 정상적으로 동작하지 않고 전이 시점만 지연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2D </a:t>
            </a:r>
            <a:r>
              <a:rPr lang="ko-KR" altLang="en-US" dirty="0" err="1"/>
              <a:t>스프라이트는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모델과 달리 두 애니메이션 클립 사이의 중간 위치를 계산할 </a:t>
            </a:r>
            <a:r>
              <a:rPr lang="en-US" altLang="ko-KR" dirty="0"/>
              <a:t>‘</a:t>
            </a:r>
            <a:r>
              <a:rPr lang="ko-KR" altLang="en-US" dirty="0"/>
              <a:t>관절</a:t>
            </a:r>
            <a:r>
              <a:rPr lang="en-US" altLang="ko-KR" dirty="0"/>
              <a:t>(Bone)＇</a:t>
            </a:r>
            <a:r>
              <a:rPr lang="ko-KR" altLang="en-US" dirty="0"/>
              <a:t>이  존재하지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98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870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470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2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673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0: </a:t>
            </a:r>
            <a:r>
              <a:rPr lang="ko-KR" altLang="en-US" dirty="0"/>
              <a:t>마우스</a:t>
            </a:r>
            <a:r>
              <a:rPr lang="en-US" altLang="ko-KR" dirty="0"/>
              <a:t> </a:t>
            </a:r>
            <a:r>
              <a:rPr lang="ko-KR" altLang="en-US" dirty="0"/>
              <a:t>왼쪽 버튼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1: </a:t>
            </a:r>
            <a:r>
              <a:rPr lang="ko-KR" altLang="en-US" dirty="0"/>
              <a:t>마우스 오른쪽 버튼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2: </a:t>
            </a:r>
            <a:r>
              <a:rPr lang="ko-KR" altLang="en-US" dirty="0"/>
              <a:t>마우스 휠 스크롤 버튼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Input.GetMouseButtonDown</a:t>
            </a:r>
            <a:r>
              <a:rPr lang="en-US" altLang="ko-KR" dirty="0"/>
              <a:t>(): </a:t>
            </a:r>
            <a:r>
              <a:rPr lang="ko-KR" altLang="en-US" dirty="0"/>
              <a:t>마우스 버튼을 </a:t>
            </a:r>
            <a:r>
              <a:rPr lang="en-US" altLang="ko-KR" dirty="0"/>
              <a:t>‘</a:t>
            </a:r>
            <a:r>
              <a:rPr lang="ko-KR" altLang="en-US" dirty="0"/>
              <a:t>누르는 순간</a:t>
            </a:r>
            <a:r>
              <a:rPr lang="en-US" altLang="ko-KR" dirty="0"/>
              <a:t>’</a:t>
            </a:r>
          </a:p>
          <a:p>
            <a:pPr marL="0" indent="0">
              <a:buNone/>
            </a:pPr>
            <a:r>
              <a:rPr lang="en-US" altLang="ko-KR" dirty="0" err="1"/>
              <a:t>Input.GetMouseButton</a:t>
            </a:r>
            <a:r>
              <a:rPr lang="en-US" altLang="ko-KR" dirty="0"/>
              <a:t>(): </a:t>
            </a:r>
            <a:r>
              <a:rPr lang="ko-KR" altLang="en-US" dirty="0"/>
              <a:t>마우스 버튼을 </a:t>
            </a:r>
            <a:r>
              <a:rPr lang="en-US" altLang="ko-KR" dirty="0"/>
              <a:t>‘</a:t>
            </a:r>
            <a:r>
              <a:rPr lang="ko-KR" altLang="en-US" dirty="0"/>
              <a:t>누르고 있는 동안</a:t>
            </a:r>
            <a:r>
              <a:rPr lang="en-US" altLang="ko-KR" dirty="0"/>
              <a:t>’</a:t>
            </a:r>
          </a:p>
          <a:p>
            <a:pPr marL="0" indent="0">
              <a:buNone/>
            </a:pPr>
            <a:r>
              <a:rPr lang="en-US" altLang="ko-KR" dirty="0" err="1"/>
              <a:t>Input.GetMouseButtonUp</a:t>
            </a:r>
            <a:r>
              <a:rPr lang="en-US" altLang="ko-KR" dirty="0"/>
              <a:t>(): </a:t>
            </a:r>
            <a:r>
              <a:rPr lang="ko-KR" altLang="en-US" dirty="0"/>
              <a:t>마우스 버튼에서 </a:t>
            </a:r>
            <a:r>
              <a:rPr lang="en-US" altLang="ko-KR" dirty="0"/>
              <a:t>‘</a:t>
            </a:r>
            <a:r>
              <a:rPr lang="ko-KR" altLang="en-US" dirty="0"/>
              <a:t>손을 떼는 순간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936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3681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035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594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414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630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828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328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181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826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6233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4979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105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9822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8354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6931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94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56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114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8290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1743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307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413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647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https://docs.unity3d.com/Packages/com.unity.ugui@1.0/manual/script-CanvasScaler.html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667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387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8491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3631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64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10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9747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1269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4788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4761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9774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3933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5299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835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433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96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0613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1052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919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7952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6610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2591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8866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5486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1878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3814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61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3156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7150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803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0728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갱신이 안된 속성들은 좌측에 하늘색 세로 라인으로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2277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621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299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9678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128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6838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76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644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4815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847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6055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4745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7123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0263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중간고사 공지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2D </a:t>
            </a:r>
            <a:r>
              <a:rPr lang="ko-KR" altLang="en-US" dirty="0"/>
              <a:t>러너</a:t>
            </a:r>
            <a:r>
              <a:rPr lang="en-US" altLang="ko-KR" dirty="0"/>
              <a:t> </a:t>
            </a:r>
            <a:r>
              <a:rPr lang="ko-KR" altLang="en-US" dirty="0"/>
              <a:t>게임에 기능 추가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 시간에 기능추가 하는 예시 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64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2021.03.02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/>
              <a:t>객체지향프로그래밍 심화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</a:lstStyle>
          <a:p>
            <a:pPr lvl="1"/>
            <a:r>
              <a:rPr lang="ko-KR" altLang="en-US" dirty="0"/>
              <a:t>오리엔테이션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58177-76DB-4236-8856-D725D82B8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4/11/2022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44623-3D84-4C9C-BD16-A5A737684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381-B2E7-4375-BE36-F281E5CC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60273-9724-4240-BB30-AC21C4BA7238}"/>
              </a:ext>
            </a:extLst>
          </p:cNvPr>
          <p:cNvSpPr/>
          <p:nvPr userDrawn="1"/>
        </p:nvSpPr>
        <p:spPr>
          <a:xfrm>
            <a:off x="754359" y="3076183"/>
            <a:ext cx="10707327" cy="1505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75B9-69E2-4042-A2F3-FFC0A54C6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0" y="607115"/>
            <a:ext cx="1131826" cy="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299" y="211908"/>
            <a:ext cx="11812155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335A1-90B7-4F50-B216-0576D6335DE9}"/>
              </a:ext>
            </a:extLst>
          </p:cNvPr>
          <p:cNvSpPr/>
          <p:nvPr userDrawn="1"/>
        </p:nvSpPr>
        <p:spPr>
          <a:xfrm>
            <a:off x="0" y="658057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A2EAF9DD-0D53-49DC-A84F-6E19D72F9223}"/>
              </a:ext>
            </a:extLst>
          </p:cNvPr>
          <p:cNvSpPr txBox="1">
            <a:spLocks/>
          </p:cNvSpPr>
          <p:nvPr userDrawn="1"/>
        </p:nvSpPr>
        <p:spPr>
          <a:xfrm>
            <a:off x="42069" y="653811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C4E1F17A-3C2C-4CC5-A512-635D8789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4/11/2022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C221DA7-11E4-478E-ADBD-668550B0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3CD9615-5D02-443B-9D45-DB33B4CD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642BA-1F7E-40FE-8953-53AA275611A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868938AB-189A-401D-8819-295677A11AC2}"/>
              </a:ext>
            </a:extLst>
          </p:cNvPr>
          <p:cNvSpPr txBox="1">
            <a:spLocks/>
          </p:cNvSpPr>
          <p:nvPr userDrawn="1"/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E52E4-4E58-4436-B072-E61B6F2B610E}" type="datetimeFigureOut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4/11/2022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C75FC28-B8C4-4F83-8713-A87A747706D9}"/>
              </a:ext>
            </a:extLst>
          </p:cNvPr>
          <p:cNvSpPr txBox="1">
            <a:spLocks/>
          </p:cNvSpPr>
          <p:nvPr userDrawn="1"/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나눔고딕" panose="020D0604000000000000" pitchFamily="50" charset="-127"/>
              </a:rPr>
              <a:t>ck.ac.kr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DB763F1-8DEF-412F-BBB9-42E9E3C14344}"/>
              </a:ext>
            </a:extLst>
          </p:cNvPr>
          <p:cNvSpPr txBox="1">
            <a:spLocks/>
          </p:cNvSpPr>
          <p:nvPr userDrawn="1"/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333034-80D4-4AC0-A983-A9E485EA5F90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21711-E91A-4692-80AB-D0BAC6B6E9C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291F8502-0BE6-4828-8C8F-D1103A9CF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4/11/2022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55EF8E73-FEB1-4D8B-BA0F-658DCA9101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9DF27A7C-CF39-4C6D-B7CA-E795D64897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3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AB6CBC-D2B4-4CEC-8531-11B82FD9DA98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F5ABE6-4944-44EA-9FE9-B4C6F3B38838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날짜 개체 틀 3">
              <a:extLst>
                <a:ext uri="{FF2B5EF4-FFF2-40B4-BE49-F238E27FC236}">
                  <a16:creationId xmlns:a16="http://schemas.microsoft.com/office/drawing/2014/main" id="{34642553-CBBD-4E32-84B0-3318D42E4F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4/11/2022</a:t>
              </a:fld>
              <a:endParaRPr lang="en-US" dirty="0"/>
            </a:p>
          </p:txBody>
        </p:sp>
        <p:sp>
          <p:nvSpPr>
            <p:cNvPr id="13" name="바닥글 개체 틀 4">
              <a:extLst>
                <a:ext uri="{FF2B5EF4-FFF2-40B4-BE49-F238E27FC236}">
                  <a16:creationId xmlns:a16="http://schemas.microsoft.com/office/drawing/2014/main" id="{BDF05623-084B-4EC3-87BF-2846BFBB5E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4" name="슬라이드 번호 개체 틀 5">
              <a:extLst>
                <a:ext uri="{FF2B5EF4-FFF2-40B4-BE49-F238E27FC236}">
                  <a16:creationId xmlns:a16="http://schemas.microsoft.com/office/drawing/2014/main" id="{213CABE1-7763-4005-9306-833CF55507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523FC1-3153-497C-AD79-463AC05B854F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96E57-F686-470B-AAF0-75591C95179A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1486389C-119D-4492-9BC4-12641A0E04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4/11/2022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300A4B7-2F94-4C8D-9CB1-DA2BC39624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A271D037-A18F-4FC9-9DE0-DB1E24E4C9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A8B27-8323-4224-B3CA-A98A41BC223B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D96104-19FF-4802-B909-27AE3F76BE0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0D35BC11-C1D4-4B10-9BF4-5111025E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4/11/2022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55E13E3-EC16-4490-BE41-C60A0D37A0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80A046E3-3E71-4AE1-8D1C-4444C6C854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Title1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Title2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Title3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Title4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Title5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Title1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Title2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Title3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Title4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Title5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Related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Implementation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4/11/2022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4/11/2022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4/11/2022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7530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fe.naver.com/chungkanggam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6939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k.ac.kr/archives/182404" TargetMode="External"/><Relationship Id="rId4" Type="http://schemas.openxmlformats.org/officeDocument/2006/relationships/hyperlink" Target="https://www.ck.ac.kr/archives/181956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BD6F2-A1F8-4C24-9949-0C7D456C05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577" y="4271984"/>
            <a:ext cx="5278453" cy="568958"/>
          </a:xfrm>
        </p:spPr>
        <p:txBody>
          <a:bodyPr/>
          <a:lstStyle/>
          <a:p>
            <a:pPr algn="r"/>
            <a:r>
              <a:rPr lang="ko-KR" altLang="en-US" b="1" dirty="0"/>
              <a:t>청강문화산업대학교 게임콘텐츠스쿨</a:t>
            </a:r>
            <a:endParaRPr lang="en-US" altLang="ko-KR" b="1" dirty="0"/>
          </a:p>
          <a:p>
            <a:pPr algn="ctr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/>
              <a:t>게임엔진프로그래밍응용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00" y="3429000"/>
            <a:ext cx="4557319" cy="4434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 2D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러너 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C1C178AF-325A-4B49-92AA-BE4DFBC2A84B}"/>
              </a:ext>
            </a:extLst>
          </p:cNvPr>
          <p:cNvSpPr txBox="1">
            <a:spLocks/>
          </p:cNvSpPr>
          <p:nvPr/>
        </p:nvSpPr>
        <p:spPr>
          <a:xfrm>
            <a:off x="5988424" y="4840942"/>
            <a:ext cx="5493606" cy="56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반 경 진</a:t>
            </a: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게임 기능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발판 무한 생성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lvl="2"/>
            <a:r>
              <a:rPr lang="ko-KR" altLang="en-US" sz="2000" dirty="0">
                <a:latin typeface="+mn-ea"/>
              </a:rPr>
              <a:t>발판 생성 간격과 높이는 일정 범위 안에서 랜덤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lvl="2"/>
            <a:r>
              <a:rPr lang="ko-KR" altLang="en-US" sz="2000" dirty="0">
                <a:latin typeface="+mn-ea"/>
              </a:rPr>
              <a:t>각각의 발판 위에는 </a:t>
            </a:r>
            <a:r>
              <a:rPr lang="en-US" altLang="ko-KR" sz="2000" dirty="0">
                <a:latin typeface="+mn-ea"/>
              </a:rPr>
              <a:t>1~3</a:t>
            </a:r>
            <a:r>
              <a:rPr lang="ko-KR" altLang="en-US" sz="2000" dirty="0">
                <a:latin typeface="+mn-ea"/>
              </a:rPr>
              <a:t>개의 장애물이 일정 확률로 배치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캐릭터가 점프 후 새로운 발판에 착지할 때마다 점수 추가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플레이어 마우스 왼쪽 버튼 또는 스페이스 키로 점프</a:t>
            </a:r>
            <a:endParaRPr lang="en-US" altLang="ko-KR" sz="2000" dirty="0">
              <a:latin typeface="+mn-ea"/>
            </a:endParaRPr>
          </a:p>
          <a:p>
            <a:pPr lvl="2"/>
            <a:r>
              <a:rPr lang="ko-KR" altLang="en-US" sz="2000" dirty="0">
                <a:latin typeface="+mn-ea"/>
              </a:rPr>
              <a:t>이단 점프 가능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점프 조작 입력 버튼을 누르는 시간으로 점프 높이를 조정</a:t>
            </a:r>
            <a:endParaRPr lang="en-US" altLang="ko-KR" sz="2000" dirty="0">
              <a:latin typeface="+mn-ea"/>
            </a:endParaRPr>
          </a:p>
          <a:p>
            <a:pPr lvl="2"/>
            <a:r>
              <a:rPr lang="ko-KR" altLang="en-US" sz="2000" dirty="0">
                <a:latin typeface="+mn-ea"/>
              </a:rPr>
              <a:t>입력 버튼을 오래 누르면 상대적으로 높이 점프</a:t>
            </a:r>
            <a:endParaRPr lang="en-US" altLang="ko-KR" sz="2000" dirty="0">
              <a:latin typeface="+mn-ea"/>
            </a:endParaRPr>
          </a:p>
          <a:p>
            <a:pPr lvl="2"/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뛰거나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점프하거나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죽는 플레이어 애니메이션 재생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88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게임 조작법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점프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마우스 왼쪽 버튼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스페이스 키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사망 후 게임 재시작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마우스 왼쪽 버튼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스페이스 키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게임 종료</a:t>
            </a:r>
            <a:r>
              <a:rPr lang="en-US" altLang="ko-KR" sz="2000" dirty="0">
                <a:latin typeface="+mn-ea"/>
              </a:rPr>
              <a:t>: ESC </a:t>
            </a:r>
            <a:r>
              <a:rPr lang="ko-KR" altLang="en-US" sz="2000" dirty="0">
                <a:latin typeface="+mn-ea"/>
              </a:rPr>
              <a:t>키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99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59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시작 지점 만들기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2A5E4-968D-4561-9BDD-9EAD567D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101" y="1750534"/>
            <a:ext cx="4991797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63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데드존</a:t>
            </a:r>
            <a:r>
              <a:rPr lang="ko-KR" altLang="en-US" sz="2400" b="1" dirty="0">
                <a:latin typeface="+mn-ea"/>
              </a:rPr>
              <a:t> 만들기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022874-3354-4DF0-80CB-9428AE60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454" y="2267642"/>
            <a:ext cx="4782217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69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캐릭터 </a:t>
            </a:r>
            <a:r>
              <a:rPr lang="ko-KR" altLang="en-US" sz="2400" b="1" dirty="0" err="1">
                <a:latin typeface="+mn-ea"/>
              </a:rPr>
              <a:t>스프라이트</a:t>
            </a:r>
            <a:r>
              <a:rPr lang="ko-KR" altLang="en-US" sz="2400" b="1" dirty="0">
                <a:latin typeface="+mn-ea"/>
              </a:rPr>
              <a:t> 편집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638F51-1260-452A-A8C6-4AAAC7CDD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68" y="2413794"/>
            <a:ext cx="2276793" cy="2791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6E0311-5F12-427D-BE03-8BF70FA4E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444" y="2523998"/>
            <a:ext cx="4201111" cy="18100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9F69C5-4932-438C-ADF1-65FE704BD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155" y="2413794"/>
            <a:ext cx="198147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75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85C4C4-6980-4487-87D9-0FE07703A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2"/>
          <a:stretch/>
        </p:blipFill>
        <p:spPr>
          <a:xfrm>
            <a:off x="185077" y="1257412"/>
            <a:ext cx="4991797" cy="50050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DA228B-46B2-4CE9-A72E-928D05325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74" y="1257412"/>
            <a:ext cx="3477110" cy="10669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9964E3-96E0-4ABB-8785-094704DFFB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07"/>
          <a:stretch/>
        </p:blipFill>
        <p:spPr>
          <a:xfrm>
            <a:off x="5274850" y="2445405"/>
            <a:ext cx="4753638" cy="26290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4CEEC6-22A1-4FCC-B14D-F9401A6A1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212" y="3964652"/>
            <a:ext cx="1467055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5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241300" y="1047157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플레이어 캐릭터 제작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520C16-7AF6-4741-8B9C-831FA0497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80" y="1508822"/>
            <a:ext cx="4763165" cy="4315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3FB3E7-831A-4BB4-A929-363AE288C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57051" y="1599022"/>
            <a:ext cx="475363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75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A451-7CE7-4BE4-98EB-2BC80668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341688"/>
            <a:ext cx="4686954" cy="3200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830D13-50F1-4691-AAB1-8284B9AED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1341688"/>
            <a:ext cx="4706007" cy="12955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3313CA-EC6A-490F-A8A0-72A63CA80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584" y="2751585"/>
            <a:ext cx="442021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0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241300" y="1047157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캐릭터 애니메이션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50455E-7741-47A2-A50C-F7664C4AD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38" y="2018737"/>
            <a:ext cx="3953427" cy="724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9450B2-BB8B-423C-85A8-AB43C4D7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729" y="1971732"/>
            <a:ext cx="4963218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5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BF8DC1-6BCA-44BE-A2CF-0E97A530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79" y="1652339"/>
            <a:ext cx="4744112" cy="3553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642717-6418-4E12-8A0C-5555A04B6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670" y="1652339"/>
            <a:ext cx="4820323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7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28DEB-3B6D-4B94-A963-0F25B2201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76" y="2362895"/>
            <a:ext cx="3905795" cy="1924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81DD6A-1615-4CF6-876B-7A58C727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878" y="2143790"/>
            <a:ext cx="481079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6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8AD46B-B540-4D31-A35F-E112C01A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09" y="2171524"/>
            <a:ext cx="4677428" cy="25149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8E5E60-1D45-46DC-91DD-300A9FB2F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902" y="1696122"/>
            <a:ext cx="4734586" cy="45345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3A23A1-5273-4EB3-84DC-FE0E0FC799FF}"/>
              </a:ext>
            </a:extLst>
          </p:cNvPr>
          <p:cNvSpPr/>
          <p:nvPr/>
        </p:nvSpPr>
        <p:spPr>
          <a:xfrm>
            <a:off x="954709" y="4429496"/>
            <a:ext cx="1384730" cy="25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62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55E27D-F319-4605-B706-C8C7B2039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3" y="1881816"/>
            <a:ext cx="3581900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98D0FD-447C-40D8-9372-D22F8FA10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73" y="2713681"/>
            <a:ext cx="4639322" cy="30388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1DD8B3-967E-4833-8854-8C63C4D94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383" y="1903943"/>
            <a:ext cx="4820323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4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BFBACA-096E-4B48-BB60-334720E6D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86" y="2388147"/>
            <a:ext cx="4686954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4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B8226-B23E-47AC-9EC5-DEB639D0D2D6}"/>
              </a:ext>
            </a:extLst>
          </p:cNvPr>
          <p:cNvSpPr txBox="1"/>
          <p:nvPr/>
        </p:nvSpPr>
        <p:spPr>
          <a:xfrm>
            <a:off x="241300" y="1047157"/>
            <a:ext cx="115388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유한 상태 머신</a:t>
            </a:r>
            <a:r>
              <a:rPr lang="en-US" altLang="ko-KR" sz="2400" b="1" dirty="0">
                <a:latin typeface="+mn-ea"/>
              </a:rPr>
              <a:t>(Finite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State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Machine,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FSM)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유한한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수의 상태</a:t>
            </a:r>
            <a:r>
              <a:rPr lang="en-US" altLang="ko-KR" sz="2000" dirty="0">
                <a:latin typeface="+mn-ea"/>
              </a:rPr>
              <a:t>(State)</a:t>
            </a:r>
            <a:r>
              <a:rPr lang="ko-KR" altLang="en-US" sz="2000" dirty="0">
                <a:latin typeface="+mn-ea"/>
              </a:rPr>
              <a:t>가 존재하며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한 번에 한 상태만 </a:t>
            </a:r>
            <a:r>
              <a:rPr lang="en-US" altLang="ko-KR" sz="2000" dirty="0">
                <a:latin typeface="+mn-ea"/>
              </a:rPr>
              <a:t>‘</a:t>
            </a:r>
            <a:r>
              <a:rPr lang="ko-KR" altLang="en-US" sz="2000" dirty="0">
                <a:latin typeface="+mn-ea"/>
              </a:rPr>
              <a:t>현재상태</a:t>
            </a:r>
            <a:r>
              <a:rPr lang="en-US" altLang="ko-KR" sz="2000" dirty="0">
                <a:latin typeface="+mn-ea"/>
              </a:rPr>
              <a:t>’</a:t>
            </a:r>
            <a:r>
              <a:rPr lang="ko-KR" altLang="en-US" sz="2000" dirty="0">
                <a:latin typeface="+mn-ea"/>
              </a:rPr>
              <a:t>가 되도록 프로그램을 설계하는 모델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어떤 상태에서 다른 상태로 전이</a:t>
            </a:r>
            <a:r>
              <a:rPr lang="en-US" altLang="ko-KR" sz="2000" dirty="0">
                <a:latin typeface="+mn-ea"/>
              </a:rPr>
              <a:t>(Transition)</a:t>
            </a:r>
            <a:r>
              <a:rPr lang="ko-KR" altLang="en-US" sz="2000" dirty="0">
                <a:latin typeface="+mn-ea"/>
              </a:rPr>
              <a:t>하여 현재 상태를 전환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현재 상태가 어떤 상태이며 어떤 조건에서는 어떤 상태가 현재 상태가 되어야 하는지 분명하게 표현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애니메이션 컨트롤러</a:t>
            </a:r>
            <a:r>
              <a:rPr lang="en-US" altLang="ko-KR" sz="2000" dirty="0">
                <a:latin typeface="+mn-ea"/>
              </a:rPr>
              <a:t>(Animation Controller)</a:t>
            </a:r>
            <a:r>
              <a:rPr lang="ko-KR" altLang="en-US" sz="2000" dirty="0">
                <a:latin typeface="+mn-ea"/>
              </a:rPr>
              <a:t>는 유한 상태 </a:t>
            </a:r>
            <a:r>
              <a:rPr lang="ko-KR" altLang="en-US" sz="2000" dirty="0" err="1">
                <a:latin typeface="+mn-ea"/>
              </a:rPr>
              <a:t>머신을</a:t>
            </a:r>
            <a:r>
              <a:rPr lang="ko-KR" altLang="en-US" sz="2000" dirty="0">
                <a:latin typeface="+mn-ea"/>
              </a:rPr>
              <a:t> 사용하여 재생할 애니메이션을 결정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0391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B8226-B23E-47AC-9EC5-DEB639D0D2D6}"/>
              </a:ext>
            </a:extLst>
          </p:cNvPr>
          <p:cNvSpPr txBox="1"/>
          <p:nvPr/>
        </p:nvSpPr>
        <p:spPr>
          <a:xfrm>
            <a:off x="241300" y="1047157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유한 상태 머신</a:t>
            </a:r>
            <a:r>
              <a:rPr lang="en-US" altLang="ko-KR" sz="2400" b="1" dirty="0">
                <a:latin typeface="+mn-ea"/>
              </a:rPr>
              <a:t>(Finite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State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Machine,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FSM)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84E5D0-3AF4-4E29-9CBA-C5496DA9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411" y="1508822"/>
            <a:ext cx="5223178" cy="49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1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0D1210-DE4B-4655-9F36-39224C25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606" y="1954441"/>
            <a:ext cx="5896798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56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F7B980-FCF2-48EC-B1BD-09D7E1BC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96343"/>
            <a:ext cx="6020640" cy="5096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A10207-CA03-4347-8DCE-AA135B2DB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676" y="2464358"/>
            <a:ext cx="5906324" cy="25911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698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2D50A1-11C8-4210-8E4C-007DABA3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8" y="1325962"/>
            <a:ext cx="3296110" cy="13241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72FA2F-43C8-4D42-9A81-AC4F0B193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78" y="2617352"/>
            <a:ext cx="5010849" cy="1219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0365F3-63D8-4F07-91E2-B7AAF26EF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50017"/>
            <a:ext cx="5684322" cy="5520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1D2D4E-407A-482E-B862-23F17CAC4173}"/>
              </a:ext>
            </a:extLst>
          </p:cNvPr>
          <p:cNvSpPr txBox="1"/>
          <p:nvPr/>
        </p:nvSpPr>
        <p:spPr>
          <a:xfrm>
            <a:off x="411678" y="4516375"/>
            <a:ext cx="5941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어떤 상태를 기본 상태로 변경하려면 해당 상태에서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마우스 오른쪽 클릭 </a:t>
            </a:r>
            <a:r>
              <a:rPr lang="en-US" altLang="ko-KR" sz="2000" dirty="0">
                <a:latin typeface="+mn-ea"/>
              </a:rPr>
              <a:t>&gt; Set as Layer Default State 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7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52282"/>
            <a:ext cx="11788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등교 전 코로나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증상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발열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인후통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기침 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행동요령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https://www.ck.ac.kr/archives/175303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학교 등교 안내 사항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https://cafe.naver.com/chungkanggame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귀가조치 및 등교 후 발열증상시 스쿨 행정실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(031-639-4502)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꼭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연락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566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C5881D-A94E-44F5-BE2B-1BF198EA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454" y="1542632"/>
            <a:ext cx="478221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38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945565-9C95-4A4E-A77F-EFA0B5E3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90" y="1484233"/>
            <a:ext cx="3772426" cy="16290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94162C-6AED-4EB7-ADC2-1F0519CD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705" y="1468495"/>
            <a:ext cx="5973009" cy="46774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3A09C-D81C-4638-B5CC-EE0A74ED1A70}"/>
              </a:ext>
            </a:extLst>
          </p:cNvPr>
          <p:cNvSpPr txBox="1"/>
          <p:nvPr/>
        </p:nvSpPr>
        <p:spPr>
          <a:xfrm>
            <a:off x="1005042" y="3253608"/>
            <a:ext cx="49638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Has</a:t>
            </a:r>
            <a:r>
              <a:rPr lang="ko-KR" altLang="en-US" dirty="0"/>
              <a:t> </a:t>
            </a:r>
            <a:r>
              <a:rPr lang="en-US" altLang="ko-KR" dirty="0"/>
              <a:t>Exit</a:t>
            </a:r>
            <a:r>
              <a:rPr lang="ko-KR" altLang="en-US" dirty="0"/>
              <a:t> </a:t>
            </a:r>
            <a:r>
              <a:rPr lang="en-US" altLang="ko-KR" dirty="0"/>
              <a:t>Time</a:t>
            </a:r>
          </a:p>
          <a:p>
            <a:pPr lvl="1"/>
            <a:r>
              <a:rPr lang="ko-KR" altLang="en-US" dirty="0"/>
              <a:t>종료 시점을 활성화 하는 옵션</a:t>
            </a:r>
            <a:endParaRPr lang="en-US" altLang="ko-KR" dirty="0"/>
          </a:p>
          <a:p>
            <a:pPr lvl="1"/>
            <a:r>
              <a:rPr lang="ko-KR" altLang="en-US" dirty="0"/>
              <a:t>활성화 시 현재 상태의 애니메이션 클립의 재생 시간이 종료 시점에 도달할 때까지 전이가 지연</a:t>
            </a:r>
            <a:endParaRPr lang="en-US" altLang="ko-KR" dirty="0"/>
          </a:p>
          <a:p>
            <a:pPr lvl="1"/>
            <a:r>
              <a:rPr lang="ko-KR" altLang="en-US" dirty="0"/>
              <a:t>비활성화 시 전이 조건을 만족하는 즉시 전이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Transition Duration</a:t>
            </a:r>
          </a:p>
          <a:p>
            <a:pPr lvl="1"/>
            <a:r>
              <a:rPr lang="ko-KR" altLang="en-US" dirty="0"/>
              <a:t>전이가 이루어지는 동안 현재 애니메이션 클립과 다음 애니메이션 클립을 섞어</a:t>
            </a:r>
            <a:r>
              <a:rPr lang="en-US" altLang="ko-KR" dirty="0"/>
              <a:t>(</a:t>
            </a:r>
            <a:r>
              <a:rPr lang="ko-KR" altLang="en-US" dirty="0" err="1"/>
              <a:t>블랜딩</a:t>
            </a:r>
            <a:r>
              <a:rPr lang="en-US" altLang="ko-KR" dirty="0"/>
              <a:t>) </a:t>
            </a:r>
            <a:r>
              <a:rPr lang="ko-KR" altLang="en-US" dirty="0"/>
              <a:t>부드럽게 이어주는 시간을 결정</a:t>
            </a:r>
          </a:p>
        </p:txBody>
      </p:sp>
    </p:spTree>
    <p:extLst>
      <p:ext uri="{BB962C8B-B14F-4D97-AF65-F5344CB8AC3E}">
        <p14:creationId xmlns:p14="http://schemas.microsoft.com/office/powerpoint/2010/main" val="1998867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D02F72-7F68-43ED-A893-C890E760D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49" y="1439238"/>
            <a:ext cx="4696480" cy="1066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7E48CE-D32A-45F1-AB4F-EA840D23D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786" y="1439238"/>
            <a:ext cx="5887272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8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920EA-5C61-4408-B42E-34F3C328D912}"/>
              </a:ext>
            </a:extLst>
          </p:cNvPr>
          <p:cNvSpPr txBox="1"/>
          <p:nvPr/>
        </p:nvSpPr>
        <p:spPr>
          <a:xfrm>
            <a:off x="241300" y="1047157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PlayerController</a:t>
            </a:r>
            <a:r>
              <a:rPr lang="ko-KR" altLang="en-US" sz="2400" b="1" dirty="0">
                <a:latin typeface="+mn-ea"/>
              </a:rPr>
              <a:t> 스크립트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5F0D43-CD60-4DB1-911C-512BB761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348" y="1632364"/>
            <a:ext cx="5944430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20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4BDF0-BACB-4918-A223-58FF7B29A513}"/>
              </a:ext>
            </a:extLst>
          </p:cNvPr>
          <p:cNvSpPr txBox="1"/>
          <p:nvPr/>
        </p:nvSpPr>
        <p:spPr>
          <a:xfrm>
            <a:off x="241300" y="1275955"/>
            <a:ext cx="6097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private void Start() 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    // </a:t>
            </a:r>
            <a:r>
              <a:rPr lang="ko-KR" altLang="en-US" dirty="0"/>
              <a:t>초기화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playerRigidbody</a:t>
            </a:r>
            <a:r>
              <a:rPr lang="en-US" altLang="ko-KR" dirty="0"/>
              <a:t> = </a:t>
            </a:r>
            <a:r>
              <a:rPr lang="en-US" altLang="ko-KR" dirty="0" err="1"/>
              <a:t>GetComponent</a:t>
            </a:r>
            <a:r>
              <a:rPr lang="en-US" altLang="ko-KR" dirty="0"/>
              <a:t>&lt;Rigidbody2D&gt;();</a:t>
            </a:r>
          </a:p>
          <a:p>
            <a:r>
              <a:rPr lang="en-US" altLang="ko-KR" dirty="0"/>
              <a:t>       animator = </a:t>
            </a:r>
            <a:r>
              <a:rPr lang="en-US" altLang="ko-KR" dirty="0" err="1"/>
              <a:t>GetComponent</a:t>
            </a:r>
            <a:r>
              <a:rPr lang="en-US" altLang="ko-KR" dirty="0"/>
              <a:t>&lt;Animator&gt;();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playerAudio</a:t>
            </a:r>
            <a:r>
              <a:rPr lang="en-US" altLang="ko-KR" dirty="0"/>
              <a:t> = </a:t>
            </a:r>
            <a:r>
              <a:rPr lang="en-US" altLang="ko-KR" dirty="0" err="1"/>
              <a:t>GetComponent</a:t>
            </a:r>
            <a:r>
              <a:rPr lang="en-US" altLang="ko-KR" dirty="0"/>
              <a:t>&lt;</a:t>
            </a:r>
            <a:r>
              <a:rPr lang="en-US" altLang="ko-KR" dirty="0" err="1"/>
              <a:t>AudioSource</a:t>
            </a:r>
            <a:r>
              <a:rPr lang="en-US" altLang="ko-KR" dirty="0"/>
              <a:t>&gt;();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688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4BDF0-BACB-4918-A223-58FF7B29A513}"/>
              </a:ext>
            </a:extLst>
          </p:cNvPr>
          <p:cNvSpPr txBox="1"/>
          <p:nvPr/>
        </p:nvSpPr>
        <p:spPr>
          <a:xfrm>
            <a:off x="241300" y="1252205"/>
            <a:ext cx="11950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private void Update() </a:t>
            </a:r>
          </a:p>
          <a:p>
            <a:r>
              <a:rPr lang="en-US" altLang="ko-KR" dirty="0"/>
              <a:t> {</a:t>
            </a:r>
          </a:p>
          <a:p>
            <a:r>
              <a:rPr lang="en-US" altLang="ko-KR" dirty="0"/>
              <a:t>       // </a:t>
            </a:r>
            <a:r>
              <a:rPr lang="ko-KR" altLang="en-US" dirty="0"/>
              <a:t>사용자 입력을 감지하고 점프하는 처리</a:t>
            </a:r>
          </a:p>
          <a:p>
            <a:r>
              <a:rPr lang="ko-KR" altLang="en-US" dirty="0"/>
              <a:t>       </a:t>
            </a:r>
            <a:r>
              <a:rPr lang="en-US" altLang="ko-KR" dirty="0"/>
              <a:t>if (</a:t>
            </a:r>
            <a:r>
              <a:rPr lang="en-US" altLang="ko-KR" dirty="0" err="1"/>
              <a:t>isDead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      {</a:t>
            </a:r>
          </a:p>
          <a:p>
            <a:r>
              <a:rPr lang="en-US" altLang="ko-KR" dirty="0"/>
              <a:t>           return;</a:t>
            </a:r>
          </a:p>
          <a:p>
            <a:r>
              <a:rPr lang="en-US" altLang="ko-KR" dirty="0"/>
              <a:t>       }</a:t>
            </a:r>
          </a:p>
          <a:p>
            <a:endParaRPr lang="en-US" altLang="ko-KR" dirty="0"/>
          </a:p>
          <a:p>
            <a:r>
              <a:rPr lang="en-US" altLang="ko-KR" dirty="0"/>
              <a:t>       if (/*</a:t>
            </a:r>
            <a:r>
              <a:rPr lang="en-US" altLang="ko-KR" dirty="0" err="1"/>
              <a:t>Input.GetMouseButtonDown</a:t>
            </a:r>
            <a:r>
              <a:rPr lang="en-US" altLang="ko-KR" dirty="0"/>
              <a:t>(0)*/ </a:t>
            </a:r>
            <a:r>
              <a:rPr lang="en-US" altLang="ko-KR" dirty="0" err="1"/>
              <a:t>Input.GetButtonDown</a:t>
            </a:r>
            <a:r>
              <a:rPr lang="en-US" altLang="ko-KR" dirty="0"/>
              <a:t>("Jump") &amp;&amp; </a:t>
            </a:r>
            <a:r>
              <a:rPr lang="en-US" altLang="ko-KR" dirty="0" err="1"/>
              <a:t>jumpCount</a:t>
            </a:r>
            <a:r>
              <a:rPr lang="en-US" altLang="ko-KR" dirty="0"/>
              <a:t> &lt; 2) {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jumpCount</a:t>
            </a:r>
            <a:r>
              <a:rPr lang="en-US" altLang="ko-KR" dirty="0"/>
              <a:t>++;           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playerRigidbody.velocity</a:t>
            </a:r>
            <a:r>
              <a:rPr lang="en-US" altLang="ko-KR" dirty="0"/>
              <a:t> = Vector2.zero;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playerRigidbody.AddForce</a:t>
            </a:r>
            <a:r>
              <a:rPr lang="en-US" altLang="ko-KR" dirty="0"/>
              <a:t>(new Vector2(0, </a:t>
            </a:r>
            <a:r>
              <a:rPr lang="en-US" altLang="ko-KR" dirty="0" err="1"/>
              <a:t>jumpForce</a:t>
            </a:r>
            <a:r>
              <a:rPr lang="en-US" altLang="ko-KR" dirty="0"/>
              <a:t>));           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playerAudio.Play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} else if (/*</a:t>
            </a:r>
            <a:r>
              <a:rPr lang="en-US" altLang="ko-KR" dirty="0" err="1"/>
              <a:t>Input.GetMouseButtonUp</a:t>
            </a:r>
            <a:r>
              <a:rPr lang="en-US" altLang="ko-KR" dirty="0"/>
              <a:t>(0)*/ </a:t>
            </a:r>
            <a:r>
              <a:rPr lang="en-US" altLang="ko-KR" dirty="0" err="1"/>
              <a:t>Input.GetButtonUp</a:t>
            </a:r>
            <a:r>
              <a:rPr lang="en-US" altLang="ko-KR" dirty="0"/>
              <a:t>("Jump") &amp;&amp; </a:t>
            </a:r>
            <a:r>
              <a:rPr lang="en-US" altLang="ko-KR" dirty="0" err="1"/>
              <a:t>playerRigidbody.velocity.y</a:t>
            </a:r>
            <a:r>
              <a:rPr lang="en-US" altLang="ko-KR" dirty="0"/>
              <a:t> &gt; 0) {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playerRigidbody.velocity</a:t>
            </a:r>
            <a:r>
              <a:rPr lang="en-US" altLang="ko-KR" dirty="0"/>
              <a:t> = </a:t>
            </a:r>
            <a:r>
              <a:rPr lang="en-US" altLang="ko-KR" dirty="0" err="1"/>
              <a:t>playerRigidbody.velocity</a:t>
            </a:r>
            <a:r>
              <a:rPr lang="en-US" altLang="ko-KR" dirty="0"/>
              <a:t> * 0.5f;</a:t>
            </a:r>
          </a:p>
          <a:p>
            <a:r>
              <a:rPr lang="en-US" altLang="ko-KR" dirty="0"/>
              <a:t>       }</a:t>
            </a:r>
          </a:p>
          <a:p>
            <a:r>
              <a:rPr lang="en-US" altLang="ko-KR" dirty="0"/>
              <a:t>       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animator.SetBool</a:t>
            </a:r>
            <a:r>
              <a:rPr lang="en-US" altLang="ko-KR" dirty="0"/>
              <a:t>("Grounded", </a:t>
            </a:r>
            <a:r>
              <a:rPr lang="en-US" altLang="ko-KR" dirty="0" err="1"/>
              <a:t>isGrounded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154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58EBA-C7DA-4BDA-AE84-3BE68BA6C392}"/>
              </a:ext>
            </a:extLst>
          </p:cNvPr>
          <p:cNvSpPr txBox="1"/>
          <p:nvPr/>
        </p:nvSpPr>
        <p:spPr>
          <a:xfrm>
            <a:off x="241300" y="1187625"/>
            <a:ext cx="1161027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private void Die() </a:t>
            </a:r>
          </a:p>
          <a:p>
            <a:r>
              <a:rPr lang="en-US" altLang="ko-KR" dirty="0"/>
              <a:t>{    // </a:t>
            </a:r>
            <a:r>
              <a:rPr lang="ko-KR" altLang="en-US" dirty="0"/>
              <a:t>사망 처리</a:t>
            </a:r>
          </a:p>
          <a:p>
            <a:r>
              <a:rPr lang="ko-KR" altLang="en-US" dirty="0"/>
              <a:t>       </a:t>
            </a:r>
            <a:r>
              <a:rPr lang="en-US" altLang="ko-KR" dirty="0"/>
              <a:t>// </a:t>
            </a:r>
            <a:r>
              <a:rPr lang="ko-KR" altLang="en-US" dirty="0" err="1"/>
              <a:t>애니메이터의</a:t>
            </a:r>
            <a:r>
              <a:rPr lang="ko-KR" altLang="en-US" dirty="0"/>
              <a:t> </a:t>
            </a:r>
            <a:r>
              <a:rPr lang="en-US" altLang="ko-KR" dirty="0"/>
              <a:t>Die </a:t>
            </a:r>
            <a:r>
              <a:rPr lang="ko-KR" altLang="en-US" dirty="0"/>
              <a:t>트리거 파라미터를 셋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animator.SetTrigger</a:t>
            </a:r>
            <a:r>
              <a:rPr lang="en-US" altLang="ko-KR" dirty="0"/>
              <a:t>("Die");</a:t>
            </a:r>
          </a:p>
          <a:p>
            <a:endParaRPr lang="en-US" altLang="ko-KR" dirty="0"/>
          </a:p>
          <a:p>
            <a:r>
              <a:rPr lang="en-US" altLang="ko-KR" dirty="0"/>
              <a:t>       // </a:t>
            </a:r>
            <a:r>
              <a:rPr lang="ko-KR" altLang="en-US" dirty="0"/>
              <a:t>오디오 소스에 할당된 오디오 클립을 </a:t>
            </a:r>
            <a:r>
              <a:rPr lang="en-US" altLang="ko-KR" dirty="0" err="1"/>
              <a:t>deathClip</a:t>
            </a:r>
            <a:r>
              <a:rPr lang="ko-KR" altLang="en-US" dirty="0"/>
              <a:t>으로 변경        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playerAudio.clip</a:t>
            </a:r>
            <a:r>
              <a:rPr lang="en-US" altLang="ko-KR" dirty="0"/>
              <a:t> = </a:t>
            </a:r>
            <a:r>
              <a:rPr lang="en-US" altLang="ko-KR" dirty="0" err="1"/>
              <a:t>deathClip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 // </a:t>
            </a:r>
            <a:r>
              <a:rPr lang="ko-KR" altLang="en-US" dirty="0"/>
              <a:t>사망 효과음 재생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playerAudio.Play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r>
              <a:rPr lang="en-US" altLang="ko-KR" dirty="0"/>
              <a:t>       // </a:t>
            </a:r>
            <a:r>
              <a:rPr lang="ko-KR" altLang="en-US" dirty="0"/>
              <a:t>속도를 제로</a:t>
            </a:r>
            <a:r>
              <a:rPr lang="en-US" altLang="ko-KR" dirty="0"/>
              <a:t>(0, 0)</a:t>
            </a:r>
            <a:r>
              <a:rPr lang="ko-KR" altLang="en-US" dirty="0"/>
              <a:t>로 변경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playerRigidbody.velocity</a:t>
            </a:r>
            <a:r>
              <a:rPr lang="en-US" altLang="ko-KR" dirty="0"/>
              <a:t> = Vector2.one;</a:t>
            </a:r>
          </a:p>
          <a:p>
            <a:endParaRPr lang="en-US" altLang="ko-KR" dirty="0"/>
          </a:p>
          <a:p>
            <a:r>
              <a:rPr lang="en-US" altLang="ko-KR" dirty="0"/>
              <a:t>        // </a:t>
            </a:r>
            <a:r>
              <a:rPr lang="ko-KR" altLang="en-US" dirty="0"/>
              <a:t>사망 상태를 </a:t>
            </a:r>
            <a:r>
              <a:rPr lang="en-US" altLang="ko-KR" dirty="0"/>
              <a:t>true</a:t>
            </a:r>
            <a:r>
              <a:rPr lang="ko-KR" altLang="en-US" dirty="0"/>
              <a:t>로 변경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isDead</a:t>
            </a:r>
            <a:r>
              <a:rPr lang="en-US" altLang="ko-KR" dirty="0"/>
              <a:t> = true;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516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EB850-651C-4A34-B5A3-B5BA5B885A8D}"/>
              </a:ext>
            </a:extLst>
          </p:cNvPr>
          <p:cNvSpPr txBox="1"/>
          <p:nvPr/>
        </p:nvSpPr>
        <p:spPr>
          <a:xfrm>
            <a:off x="241300" y="1421225"/>
            <a:ext cx="115508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private void OnTriggerEnter2D(Collider2D other) </a:t>
            </a:r>
          </a:p>
          <a:p>
            <a:r>
              <a:rPr lang="en-US" altLang="ko-KR" dirty="0"/>
              <a:t>{       // </a:t>
            </a:r>
            <a:r>
              <a:rPr lang="ko-KR" altLang="en-US" dirty="0"/>
              <a:t>트리거 </a:t>
            </a:r>
            <a:r>
              <a:rPr lang="ko-KR" altLang="en-US" dirty="0" err="1"/>
              <a:t>콜라이더를</a:t>
            </a:r>
            <a:r>
              <a:rPr lang="ko-KR" altLang="en-US" dirty="0"/>
              <a:t> 가진 장애물과의 충돌을 감지</a:t>
            </a:r>
          </a:p>
          <a:p>
            <a:r>
              <a:rPr lang="ko-KR" altLang="en-US" dirty="0"/>
              <a:t>       </a:t>
            </a:r>
            <a:r>
              <a:rPr lang="en-US" altLang="ko-KR" dirty="0"/>
              <a:t>if (</a:t>
            </a:r>
            <a:r>
              <a:rPr lang="en-US" altLang="ko-KR" dirty="0" err="1"/>
              <a:t>other.tag</a:t>
            </a:r>
            <a:r>
              <a:rPr lang="en-US" altLang="ko-KR" dirty="0"/>
              <a:t> == "Dead" &amp;&amp; !</a:t>
            </a:r>
            <a:r>
              <a:rPr lang="en-US" altLang="ko-KR" dirty="0" err="1"/>
              <a:t>isDead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{    // </a:t>
            </a:r>
            <a:r>
              <a:rPr lang="ko-KR" altLang="en-US" dirty="0"/>
              <a:t>충돌한 상대방의 태그가 </a:t>
            </a:r>
            <a:r>
              <a:rPr lang="en-US" altLang="ko-KR" dirty="0"/>
              <a:t>Dead</a:t>
            </a:r>
            <a:r>
              <a:rPr lang="ko-KR" altLang="en-US" dirty="0"/>
              <a:t>이며 아직 사망하지 않았다면 </a:t>
            </a:r>
            <a:r>
              <a:rPr lang="en-US" altLang="ko-KR" dirty="0"/>
              <a:t>Die() </a:t>
            </a:r>
            <a:r>
              <a:rPr lang="ko-KR" altLang="en-US" dirty="0"/>
              <a:t>실행</a:t>
            </a:r>
          </a:p>
          <a:p>
            <a:r>
              <a:rPr lang="ko-KR" altLang="en-US" dirty="0"/>
              <a:t>           </a:t>
            </a:r>
            <a:r>
              <a:rPr lang="en-US" altLang="ko-KR" dirty="0"/>
              <a:t>Die();</a:t>
            </a:r>
          </a:p>
          <a:p>
            <a:r>
              <a:rPr lang="en-US" altLang="ko-KR" dirty="0"/>
              <a:t>       }</a:t>
            </a:r>
          </a:p>
          <a:p>
            <a:r>
              <a:rPr lang="en-US" altLang="ko-KR" dirty="0"/>
              <a:t>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691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DF492-663E-414F-A6EA-B634E8639EA0}"/>
              </a:ext>
            </a:extLst>
          </p:cNvPr>
          <p:cNvSpPr txBox="1"/>
          <p:nvPr/>
        </p:nvSpPr>
        <p:spPr>
          <a:xfrm>
            <a:off x="213674" y="1305341"/>
            <a:ext cx="117646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private void OnCollisionEnter2D(Collision2D collision) {</a:t>
            </a:r>
          </a:p>
          <a:p>
            <a:r>
              <a:rPr lang="en-US" altLang="ko-KR" dirty="0"/>
              <a:t>       // </a:t>
            </a:r>
            <a:r>
              <a:rPr lang="ko-KR" altLang="en-US" dirty="0"/>
              <a:t>바닥에 닿았음을 감지하는 처리</a:t>
            </a:r>
          </a:p>
          <a:p>
            <a:r>
              <a:rPr lang="ko-KR" altLang="en-US" dirty="0"/>
              <a:t>       </a:t>
            </a:r>
            <a:r>
              <a:rPr lang="en-US" altLang="ko-KR" dirty="0"/>
              <a:t>if (</a:t>
            </a:r>
            <a:r>
              <a:rPr lang="en-US" altLang="ko-KR" dirty="0" err="1"/>
              <a:t>collision.contacts</a:t>
            </a:r>
            <a:r>
              <a:rPr lang="en-US" altLang="ko-KR" dirty="0"/>
              <a:t>[0].</a:t>
            </a:r>
            <a:r>
              <a:rPr lang="en-US" altLang="ko-KR" dirty="0" err="1"/>
              <a:t>normal.y</a:t>
            </a:r>
            <a:r>
              <a:rPr lang="en-US" altLang="ko-KR" dirty="0"/>
              <a:t> &gt; 0.7f)</a:t>
            </a:r>
          </a:p>
          <a:p>
            <a:r>
              <a:rPr lang="en-US" altLang="ko-KR" dirty="0"/>
              <a:t>       { // </a:t>
            </a:r>
            <a:r>
              <a:rPr lang="ko-KR" altLang="en-US" dirty="0"/>
              <a:t>어떤 </a:t>
            </a:r>
            <a:r>
              <a:rPr lang="ko-KR" altLang="en-US" dirty="0" err="1"/>
              <a:t>콜라이더와</a:t>
            </a:r>
            <a:r>
              <a:rPr lang="ko-KR" altLang="en-US" dirty="0"/>
              <a:t> 닿았으며</a:t>
            </a:r>
            <a:r>
              <a:rPr lang="en-US" altLang="ko-KR" dirty="0"/>
              <a:t>, </a:t>
            </a:r>
            <a:r>
              <a:rPr lang="ko-KR" altLang="en-US" dirty="0"/>
              <a:t>충돌 표면이 위쪽을 보고 있으면</a:t>
            </a:r>
          </a:p>
          <a:p>
            <a:r>
              <a:rPr lang="ko-KR" altLang="en-US" dirty="0"/>
              <a:t>           </a:t>
            </a:r>
            <a:r>
              <a:rPr lang="en-US" altLang="ko-KR" dirty="0"/>
              <a:t>// </a:t>
            </a:r>
            <a:r>
              <a:rPr lang="en-US" altLang="ko-KR" dirty="0" err="1"/>
              <a:t>isGrounded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변경하고</a:t>
            </a:r>
            <a:r>
              <a:rPr lang="en-US" altLang="ko-KR" dirty="0"/>
              <a:t>, </a:t>
            </a:r>
            <a:r>
              <a:rPr lang="ko-KR" altLang="en-US" dirty="0"/>
              <a:t>누적 점프 횟수를 </a:t>
            </a:r>
            <a:r>
              <a:rPr lang="en-US" altLang="ko-KR" dirty="0"/>
              <a:t>0</a:t>
            </a:r>
            <a:r>
              <a:rPr lang="ko-KR" altLang="en-US" dirty="0"/>
              <a:t>으로 리셋 </a:t>
            </a:r>
          </a:p>
          <a:p>
            <a:r>
              <a:rPr lang="ko-KR" altLang="en-US" dirty="0"/>
              <a:t>           </a:t>
            </a:r>
            <a:r>
              <a:rPr lang="en-US" altLang="ko-KR" dirty="0" err="1"/>
              <a:t>isGrounded</a:t>
            </a:r>
            <a:r>
              <a:rPr lang="en-US" altLang="ko-KR" dirty="0"/>
              <a:t> = true;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jumpCount</a:t>
            </a:r>
            <a:r>
              <a:rPr lang="en-US" altLang="ko-KR" dirty="0"/>
              <a:t> = 0;</a:t>
            </a:r>
          </a:p>
          <a:p>
            <a:r>
              <a:rPr lang="en-US" altLang="ko-KR" dirty="0"/>
              <a:t>       }</a:t>
            </a:r>
          </a:p>
          <a:p>
            <a:r>
              <a:rPr lang="en-US" altLang="ko-KR" dirty="0"/>
              <a:t>   }</a:t>
            </a:r>
          </a:p>
          <a:p>
            <a:endParaRPr lang="en-US" altLang="ko-KR" dirty="0"/>
          </a:p>
          <a:p>
            <a:r>
              <a:rPr lang="en-US" altLang="ko-KR" dirty="0"/>
              <a:t>   private void OnCollisionExit2D(Collision2D collision) {</a:t>
            </a:r>
          </a:p>
          <a:p>
            <a:r>
              <a:rPr lang="en-US" altLang="ko-KR" dirty="0"/>
              <a:t>       // </a:t>
            </a:r>
            <a:r>
              <a:rPr lang="ko-KR" altLang="en-US" dirty="0"/>
              <a:t>바닥에서 벗어났음을 감지하는 처리</a:t>
            </a:r>
          </a:p>
          <a:p>
            <a:r>
              <a:rPr lang="ko-KR" altLang="en-US" dirty="0"/>
              <a:t>       </a:t>
            </a:r>
            <a:r>
              <a:rPr lang="en-US" altLang="ko-KR" dirty="0"/>
              <a:t>// </a:t>
            </a:r>
            <a:r>
              <a:rPr lang="ko-KR" altLang="en-US" dirty="0"/>
              <a:t>어떤 </a:t>
            </a:r>
            <a:r>
              <a:rPr lang="ko-KR" altLang="en-US" dirty="0" err="1"/>
              <a:t>콜라이더에서</a:t>
            </a:r>
            <a:r>
              <a:rPr lang="ko-KR" altLang="en-US" dirty="0"/>
              <a:t> 떼어진 경우 </a:t>
            </a:r>
            <a:r>
              <a:rPr lang="en-US" altLang="ko-KR" dirty="0" err="1"/>
              <a:t>isGrounded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 변경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isGrounded</a:t>
            </a:r>
            <a:r>
              <a:rPr lang="en-US" altLang="ko-KR" dirty="0"/>
              <a:t> = false;</a:t>
            </a:r>
          </a:p>
          <a:p>
            <a:r>
              <a:rPr lang="en-US" altLang="ko-KR" dirty="0"/>
              <a:t>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940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4907FA-487B-4D44-9B64-88F902F1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062" y="2357288"/>
            <a:ext cx="6177875" cy="33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13063"/>
            <a:ext cx="117885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관련 행동수칙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https://www.ck.ac.kr/archives/169396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3200" i="0" u="none" strike="noStrike" dirty="0">
                <a:effectLst/>
                <a:latin typeface="+mn-ea"/>
              </a:rPr>
              <a:t>2022</a:t>
            </a:r>
            <a:r>
              <a:rPr lang="ko-KR" altLang="en-US" sz="3200" i="0" u="none" strike="noStrike" dirty="0">
                <a:effectLst/>
                <a:latin typeface="+mn-ea"/>
              </a:rPr>
              <a:t>학년도 </a:t>
            </a:r>
            <a:r>
              <a:rPr lang="en-US" altLang="ko-KR" sz="3200" i="0" u="none" strike="noStrike" dirty="0">
                <a:effectLst/>
                <a:latin typeface="+mn-ea"/>
              </a:rPr>
              <a:t>1</a:t>
            </a:r>
            <a:r>
              <a:rPr lang="ko-KR" altLang="en-US" sz="3200" i="0" u="none" strike="noStrike" dirty="0">
                <a:effectLst/>
                <a:latin typeface="+mn-ea"/>
              </a:rPr>
              <a:t>학기 코로나</a:t>
            </a:r>
            <a:r>
              <a:rPr lang="en-US" altLang="ko-KR" sz="3200" i="0" u="none" strike="noStrike" dirty="0">
                <a:effectLst/>
                <a:latin typeface="+mn-ea"/>
              </a:rPr>
              <a:t>19 </a:t>
            </a:r>
            <a:r>
              <a:rPr lang="ko-KR" altLang="en-US" sz="3200" i="0" u="none" strike="noStrike" dirty="0">
                <a:effectLst/>
                <a:latin typeface="+mn-ea"/>
              </a:rPr>
              <a:t>감염예방 관리 계획 및 대학 자체 감염예방 관리 지침 </a:t>
            </a:r>
            <a:r>
              <a:rPr lang="en-US" altLang="ko-KR" sz="3200" i="0" u="none" strike="noStrike" dirty="0">
                <a:effectLst/>
                <a:latin typeface="+mn-ea"/>
              </a:rPr>
              <a:t>4</a:t>
            </a:r>
            <a:r>
              <a:rPr lang="ko-KR" altLang="en-US" sz="3200" i="0" u="none" strike="noStrike" dirty="0">
                <a:effectLst/>
                <a:latin typeface="+mn-ea"/>
              </a:rPr>
              <a:t>판 안내</a:t>
            </a:r>
            <a:endParaRPr lang="en-US" altLang="ko-KR" sz="3200" i="0" u="none" strike="noStrike" dirty="0"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800" b="1" dirty="0"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ea typeface="나눔고딕" panose="020D0604000000000000" pitchFamily="50" charset="-127"/>
                <a:hlinkClick r:id="rId4"/>
              </a:rPr>
              <a:t>https://www.ck.ac.kr/archives/181956</a:t>
            </a:r>
            <a:endParaRPr lang="en-US" altLang="ko-KR" sz="2400" dirty="0">
              <a:ea typeface="나눔고딕" panose="020D0604000000000000" pitchFamily="50" charset="-127"/>
            </a:endParaRPr>
          </a:p>
          <a:p>
            <a:pPr lvl="1"/>
            <a:endParaRPr lang="en-US" altLang="ko-KR" sz="2400" dirty="0"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n-ea"/>
              </a:rPr>
              <a:t>출입 방역 조치 변경 안내</a:t>
            </a:r>
            <a:endParaRPr lang="en-US" altLang="ko-KR" sz="3200" dirty="0">
              <a:latin typeface="+mn-ea"/>
            </a:endParaRPr>
          </a:p>
          <a:p>
            <a:pPr lvl="1"/>
            <a:r>
              <a:rPr lang="en-US" altLang="ko-KR" sz="2400" dirty="0">
                <a:ea typeface="나눔고딕" panose="020D0604000000000000" pitchFamily="50" charset="-127"/>
                <a:hlinkClick r:id="rId5"/>
              </a:rPr>
              <a:t>https://www.ck.ac.kr/archives/182404</a:t>
            </a:r>
            <a:endParaRPr lang="en-US" altLang="ko-KR" sz="2400" dirty="0"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93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B3EE44-49F8-47A1-94DA-51F20774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01" y="1204890"/>
            <a:ext cx="5163271" cy="12003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9914A1-46A9-4188-A02B-5C331C484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01" y="2703773"/>
            <a:ext cx="5953956" cy="3562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434231-C539-4FB2-AB4F-0F392714E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02497"/>
            <a:ext cx="606827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22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949AE-6AF7-47D3-A189-4A11653D187E}"/>
              </a:ext>
            </a:extLst>
          </p:cNvPr>
          <p:cNvSpPr/>
          <p:nvPr/>
        </p:nvSpPr>
        <p:spPr>
          <a:xfrm>
            <a:off x="241300" y="6032665"/>
            <a:ext cx="1789381" cy="36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F939D6-4BB1-46EA-8176-E2AFEA59F465}"/>
              </a:ext>
            </a:extLst>
          </p:cNvPr>
          <p:cNvSpPr/>
          <p:nvPr/>
        </p:nvSpPr>
        <p:spPr>
          <a:xfrm>
            <a:off x="5700156" y="1421225"/>
            <a:ext cx="2351314" cy="38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47D416-69DF-4A70-81A7-30F27F49B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314155"/>
            <a:ext cx="7709671" cy="507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51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336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배경 추가하기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3B2EDB-5BAE-4AD5-A718-0EEB47DF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767633"/>
            <a:ext cx="5868219" cy="4239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B421E8-96C6-4706-BE98-9993770D4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45"/>
          <a:stretch/>
        </p:blipFill>
        <p:spPr>
          <a:xfrm>
            <a:off x="6484690" y="1051363"/>
            <a:ext cx="5373665" cy="543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241301" y="1383872"/>
            <a:ext cx="11835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스프라이트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랜더러</a:t>
            </a:r>
            <a:r>
              <a:rPr lang="en-US" altLang="ko-KR" sz="2400" b="1" dirty="0">
                <a:latin typeface="+mn-ea"/>
              </a:rPr>
              <a:t>(Sprite Renderer)</a:t>
            </a:r>
            <a:r>
              <a:rPr lang="ko-KR" altLang="en-US" sz="2400" b="1" dirty="0">
                <a:latin typeface="+mn-ea"/>
              </a:rPr>
              <a:t>의 정렬 레이어</a:t>
            </a:r>
            <a:r>
              <a:rPr lang="en-US" altLang="ko-KR" sz="2400" b="1" dirty="0">
                <a:latin typeface="+mn-ea"/>
              </a:rPr>
              <a:t>(Sorting 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 err="1">
                <a:latin typeface="+mn-ea"/>
              </a:rPr>
              <a:t>스프라이트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랜더러</a:t>
            </a:r>
            <a:r>
              <a:rPr lang="ko-KR" altLang="en-US" sz="2000" dirty="0">
                <a:latin typeface="+mn-ea"/>
              </a:rPr>
              <a:t> 컴포넌트가 그리는 그래픽의 앞뒤 정렬은 트랜스폼 컴포넌트의 위치 값과 상관이 없음 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2D </a:t>
            </a:r>
            <a:r>
              <a:rPr lang="ko-KR" altLang="en-US" sz="2000" dirty="0">
                <a:latin typeface="+mn-ea"/>
              </a:rPr>
              <a:t>게임 오브젝트가 그려지는 순서는 </a:t>
            </a:r>
            <a:r>
              <a:rPr lang="ko-KR" altLang="en-US" sz="2000" dirty="0" err="1">
                <a:latin typeface="+mn-ea"/>
              </a:rPr>
              <a:t>스프라이트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랜더러의</a:t>
            </a:r>
            <a:r>
              <a:rPr lang="ko-KR" altLang="en-US" sz="2000" dirty="0">
                <a:latin typeface="+mn-ea"/>
              </a:rPr>
              <a:t> 정렬 레이어가 결정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148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1CAC7A-6310-4271-A455-30DC70CD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8" y="1035431"/>
            <a:ext cx="5286229" cy="54490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1206CF-B415-4321-AC12-AD8F287D5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63" y="1161733"/>
            <a:ext cx="600158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9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FF6C1C-C672-410A-8516-27DD5DF23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13" y="1345995"/>
            <a:ext cx="5734850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+mn-ea"/>
              </a:rPr>
              <a:t>ScrollingObject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스크립트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FE259F-6584-4865-926C-4A84FA1DB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706" y="1977053"/>
            <a:ext cx="6182588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69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A8F25-E52E-4AD4-AA09-A895E81F081A}"/>
              </a:ext>
            </a:extLst>
          </p:cNvPr>
          <p:cNvSpPr txBox="1"/>
          <p:nvPr/>
        </p:nvSpPr>
        <p:spPr>
          <a:xfrm>
            <a:off x="169234" y="1254734"/>
            <a:ext cx="117290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   private void Update() 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    // </a:t>
            </a:r>
            <a:r>
              <a:rPr lang="ko-KR" altLang="en-US" dirty="0"/>
              <a:t>게임 오브젝트를 왼쪽으로 일정 속도로 평행 이동하는 처리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// </a:t>
            </a:r>
            <a:r>
              <a:rPr lang="ko-KR" altLang="en-US" dirty="0"/>
              <a:t>초당 </a:t>
            </a:r>
            <a:r>
              <a:rPr lang="en-US" altLang="ko-KR" dirty="0"/>
              <a:t>speed</a:t>
            </a:r>
            <a:r>
              <a:rPr lang="ko-KR" altLang="en-US" dirty="0"/>
              <a:t>의 속도로 왼쪽으로 평행 이동</a:t>
            </a:r>
            <a:endParaRPr lang="en-US" altLang="ko-KR" dirty="0"/>
          </a:p>
          <a:p>
            <a:r>
              <a:rPr lang="ko-KR" altLang="en-US" dirty="0"/>
              <a:t>            </a:t>
            </a:r>
            <a:r>
              <a:rPr lang="en-US" altLang="ko-KR" dirty="0"/>
              <a:t>// </a:t>
            </a:r>
            <a:r>
              <a:rPr lang="en-US" altLang="ko-KR" dirty="0" err="1"/>
              <a:t>transform.Translate</a:t>
            </a:r>
            <a:r>
              <a:rPr lang="en-US" altLang="ko-KR" dirty="0"/>
              <a:t>(Vector3.left * speed);</a:t>
            </a:r>
            <a:endParaRPr lang="ko-KR" altLang="en-US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transform.Translate</a:t>
            </a:r>
            <a:r>
              <a:rPr lang="en-US" altLang="ko-KR" dirty="0"/>
              <a:t>(Vector3.left * speed * </a:t>
            </a:r>
            <a:r>
              <a:rPr lang="en-US" altLang="ko-KR" dirty="0" err="1"/>
              <a:t>Time.deltaTime</a:t>
            </a:r>
            <a:r>
              <a:rPr lang="en-US" altLang="ko-KR" dirty="0"/>
              <a:t>);        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C5B41-7027-4B26-9927-B4D2935A9E15}"/>
              </a:ext>
            </a:extLst>
          </p:cNvPr>
          <p:cNvSpPr txBox="1"/>
          <p:nvPr/>
        </p:nvSpPr>
        <p:spPr>
          <a:xfrm>
            <a:off x="365166" y="4510818"/>
            <a:ext cx="84344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void Start()</a:t>
            </a:r>
          </a:p>
          <a:p>
            <a:r>
              <a:rPr lang="en-US" altLang="ko-KR" dirty="0"/>
              <a:t> {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QualitySettings.vSyncCount</a:t>
            </a:r>
            <a:r>
              <a:rPr lang="en-US" altLang="ko-KR" dirty="0"/>
              <a:t> = 0;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Application.targetFrameRate</a:t>
            </a:r>
            <a:r>
              <a:rPr lang="en-US" altLang="ko-KR" dirty="0"/>
              <a:t> = 10;</a:t>
            </a:r>
          </a:p>
          <a:p>
            <a:r>
              <a:rPr lang="en-US" altLang="ko-KR" dirty="0"/>
              <a:t>  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6AE1C-A84E-40B1-8484-DF1114E50C93}"/>
              </a:ext>
            </a:extLst>
          </p:cNvPr>
          <p:cNvSpPr txBox="1"/>
          <p:nvPr/>
        </p:nvSpPr>
        <p:spPr>
          <a:xfrm>
            <a:off x="475013" y="3320952"/>
            <a:ext cx="970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프레임 당 처리 할 경우 </a:t>
            </a:r>
            <a:r>
              <a:rPr lang="en-US" altLang="ko-KR" dirty="0"/>
              <a:t>(</a:t>
            </a:r>
            <a:r>
              <a:rPr lang="en-US" altLang="ko-KR" dirty="0" err="1"/>
              <a:t>Time.deltaTime</a:t>
            </a:r>
            <a:r>
              <a:rPr lang="en-US" altLang="ko-KR" dirty="0"/>
              <a:t>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사용하지 않는 경우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아래와 같이 프레임 드랍 하여 테스트 해보면 같은 속도이지만 차이를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64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반복되는 배경 만들기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25BA12-E814-4A5E-B1A9-FBC321D59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540" y="1900053"/>
            <a:ext cx="6921695" cy="44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86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70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CFE9C3-1ED5-4804-9468-8C0245C4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456" y="1513028"/>
            <a:ext cx="5972796" cy="49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45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B594AA-A5D4-4EC9-8600-0F39ADA0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1513028"/>
            <a:ext cx="5867399" cy="48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16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7EA7B9-8D5A-4D42-BA84-F06F1D49B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695" y="1065684"/>
            <a:ext cx="5262609" cy="53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1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A3FF6-B428-4300-A8A0-B16C88E1025D}"/>
              </a:ext>
            </a:extLst>
          </p:cNvPr>
          <p:cNvSpPr txBox="1"/>
          <p:nvPr/>
        </p:nvSpPr>
        <p:spPr>
          <a:xfrm>
            <a:off x="241300" y="1275170"/>
            <a:ext cx="114136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private void Awake() {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가로 길이를 측정하는 처리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// BoxCollider2D </a:t>
            </a:r>
            <a:r>
              <a:rPr lang="ko-KR" altLang="en-US" dirty="0"/>
              <a:t>컴포넌트의 </a:t>
            </a:r>
            <a:r>
              <a:rPr lang="en-US" altLang="ko-KR" dirty="0"/>
              <a:t>Size </a:t>
            </a:r>
            <a:r>
              <a:rPr lang="ko-KR" altLang="en-US" dirty="0"/>
              <a:t>필드의 </a:t>
            </a:r>
            <a:r>
              <a:rPr lang="en-US" altLang="ko-KR" dirty="0"/>
              <a:t>x</a:t>
            </a:r>
            <a:r>
              <a:rPr lang="ko-KR" altLang="en-US" dirty="0"/>
              <a:t>값을 가로 길이로 사용 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BoxCollider2D box = </a:t>
            </a:r>
            <a:r>
              <a:rPr lang="en-US" altLang="ko-KR" dirty="0" err="1"/>
              <a:t>GetComponent</a:t>
            </a:r>
            <a:r>
              <a:rPr lang="en-US" altLang="ko-KR" dirty="0"/>
              <a:t>&lt;BoxCollider2D&gt;();</a:t>
            </a:r>
          </a:p>
          <a:p>
            <a:r>
              <a:rPr lang="en-US" altLang="ko-KR" dirty="0"/>
              <a:t>        width = </a:t>
            </a:r>
            <a:r>
              <a:rPr lang="en-US" altLang="ko-KR" dirty="0" err="1"/>
              <a:t>box.size.x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private void Update() {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현재 위치가 원점에서 왼쪽으로 </a:t>
            </a:r>
            <a:r>
              <a:rPr lang="en-US" altLang="ko-KR" dirty="0"/>
              <a:t>width </a:t>
            </a:r>
            <a:r>
              <a:rPr lang="ko-KR" altLang="en-US" dirty="0"/>
              <a:t>이상 이동했을 때 위치를 리셋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(</a:t>
            </a:r>
            <a:r>
              <a:rPr lang="en-US" altLang="ko-KR" dirty="0" err="1"/>
              <a:t>transform.position.x</a:t>
            </a:r>
            <a:r>
              <a:rPr lang="en-US" altLang="ko-KR" dirty="0"/>
              <a:t> &lt;= -width)</a:t>
            </a:r>
          </a:p>
          <a:p>
            <a:r>
              <a:rPr lang="en-US" altLang="ko-KR" dirty="0"/>
              <a:t>        {   // </a:t>
            </a:r>
            <a:r>
              <a:rPr lang="ko-KR" altLang="en-US" dirty="0"/>
              <a:t>현재 위치가 원점에서 왼쪽으로 </a:t>
            </a:r>
            <a:r>
              <a:rPr lang="en-US" altLang="ko-KR" dirty="0"/>
              <a:t>width </a:t>
            </a:r>
            <a:r>
              <a:rPr lang="ko-KR" altLang="en-US" dirty="0"/>
              <a:t>이상 이동했을 때 위치를 재배치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Reposition();    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// </a:t>
            </a:r>
            <a:r>
              <a:rPr lang="ko-KR" altLang="en-US" dirty="0"/>
              <a:t>위치를 </a:t>
            </a:r>
            <a:r>
              <a:rPr lang="ko-KR" altLang="en-US" dirty="0" err="1"/>
              <a:t>리셋하는</a:t>
            </a:r>
            <a:r>
              <a:rPr lang="ko-KR" altLang="en-US" dirty="0"/>
              <a:t> 메서드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private void Reposition()</a:t>
            </a:r>
          </a:p>
          <a:p>
            <a:r>
              <a:rPr lang="en-US" altLang="ko-KR" dirty="0"/>
              <a:t>    {   // </a:t>
            </a:r>
            <a:r>
              <a:rPr lang="ko-KR" altLang="en-US" dirty="0"/>
              <a:t>현재 위치에서 오른쪽으로 가로 길이*</a:t>
            </a:r>
            <a:r>
              <a:rPr lang="en-US" altLang="ko-KR" dirty="0"/>
              <a:t>2 </a:t>
            </a:r>
            <a:r>
              <a:rPr lang="ko-KR" altLang="en-US" dirty="0"/>
              <a:t>만큼 이동 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Vector2 offset = new Vector2(width * 2f, 0);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transform.position</a:t>
            </a:r>
            <a:r>
              <a:rPr lang="en-US" altLang="ko-KR" dirty="0"/>
              <a:t> = (Vector2)</a:t>
            </a:r>
            <a:r>
              <a:rPr lang="en-US" altLang="ko-KR" dirty="0" err="1"/>
              <a:t>transform.position</a:t>
            </a:r>
            <a:r>
              <a:rPr lang="en-US" altLang="ko-KR" dirty="0"/>
              <a:t> + offset;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108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5D21D-C5F6-41F3-BAE3-C1A08CD3A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9" y="1339469"/>
            <a:ext cx="5506218" cy="3086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829610-336A-4FA3-9C1C-63887414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19" y="4623056"/>
            <a:ext cx="5668166" cy="1790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169818-D0CE-4353-A092-1395ED9B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563" y="1203104"/>
            <a:ext cx="590632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5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게임 </a:t>
            </a:r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만들기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2177C9-C9EB-428C-B640-5C7D64F3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597" y="1513028"/>
            <a:ext cx="8093180" cy="50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63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A52665-77AE-4B80-9984-46E26E1D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444813"/>
            <a:ext cx="3896269" cy="32103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29FC2C-1722-4E8B-A2E8-607BA5C2D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733" y="2459103"/>
            <a:ext cx="3848637" cy="3181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7A369-9D1E-4500-8DDD-EA84CC933CDF}"/>
              </a:ext>
            </a:extLst>
          </p:cNvPr>
          <p:cNvSpPr txBox="1"/>
          <p:nvPr/>
        </p:nvSpPr>
        <p:spPr>
          <a:xfrm>
            <a:off x="1524000" y="161266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고정 픽셀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B3E7B-4634-4E61-A3E3-E2770E41A372}"/>
              </a:ext>
            </a:extLst>
          </p:cNvPr>
          <p:cNvSpPr txBox="1"/>
          <p:nvPr/>
        </p:nvSpPr>
        <p:spPr>
          <a:xfrm>
            <a:off x="6688606" y="161266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 크기에 따라 스케일</a:t>
            </a:r>
            <a:endParaRPr lang="en-US" altLang="ko-KR" dirty="0"/>
          </a:p>
          <a:p>
            <a:r>
              <a:rPr lang="en-US" altLang="ko-KR" dirty="0"/>
              <a:t>(Scale Width Screen Size)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241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CA61CD-863D-4FD0-B568-E351F8499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486" y="1533716"/>
            <a:ext cx="6793027" cy="4816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DC01DD-1C7E-4E46-9D71-F7A906E8C0C2}"/>
              </a:ext>
            </a:extLst>
          </p:cNvPr>
          <p:cNvSpPr txBox="1"/>
          <p:nvPr/>
        </p:nvSpPr>
        <p:spPr>
          <a:xfrm>
            <a:off x="2699486" y="130001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 매치</a:t>
            </a:r>
          </a:p>
        </p:txBody>
      </p:sp>
    </p:spTree>
    <p:extLst>
      <p:ext uri="{BB962C8B-B14F-4D97-AF65-F5344CB8AC3E}">
        <p14:creationId xmlns:p14="http://schemas.microsoft.com/office/powerpoint/2010/main" val="3644343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3ADE9D-5EBC-4EDE-B18E-6A2BE6AD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205" y="1102666"/>
            <a:ext cx="5125590" cy="53351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144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141F65-C962-4997-A57F-0BF56B40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2" y="1241595"/>
            <a:ext cx="5896798" cy="52299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E73E82-60B8-4FEB-AB39-EA8DDD003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039" y="1377993"/>
            <a:ext cx="3945825" cy="6396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131F75-A354-4E17-92A3-ABE43CBCD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141" y="1983639"/>
            <a:ext cx="4751724" cy="4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5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091FC7-A4E2-4934-98BE-1DE63E8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16" y="1076972"/>
            <a:ext cx="6114367" cy="5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8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0060A9-032B-40DF-903A-E5559B26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0" y="1365569"/>
            <a:ext cx="5963482" cy="31055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C842B9-D686-4DC7-9A6E-EBDD328FF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861" y="3709807"/>
            <a:ext cx="4105848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23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78E62D-FC2C-409F-ACA5-D32F5CF5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7" y="1190330"/>
            <a:ext cx="5449060" cy="4572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6E306E-6879-4CB0-A50E-2B302DC7C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822" y="1299534"/>
            <a:ext cx="579200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09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161F4E-31D4-403C-96DC-217C5265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58363"/>
            <a:ext cx="4801270" cy="1609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D909BA-1029-4D30-B8E2-452450C38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98" y="1257897"/>
            <a:ext cx="5982535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63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54192-533B-426B-8884-F93B8F544249}"/>
              </a:ext>
            </a:extLst>
          </p:cNvPr>
          <p:cNvSpPr/>
          <p:nvPr/>
        </p:nvSpPr>
        <p:spPr>
          <a:xfrm>
            <a:off x="5786437" y="5747657"/>
            <a:ext cx="2872358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77DD12-455A-4DE7-AD64-B3091949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534" y="2454832"/>
            <a:ext cx="3820058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34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게임 매니저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만들기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점수 저장 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게임 오버 상태 표현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플레이어의 사망을 감지해 게임 오버 처리 실행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점수에 따라 점수 </a:t>
            </a:r>
            <a:r>
              <a:rPr lang="en-US" altLang="ko-KR" sz="2000" dirty="0">
                <a:latin typeface="+mn-ea"/>
              </a:rPr>
              <a:t>UI </a:t>
            </a:r>
            <a:r>
              <a:rPr lang="ko-KR" altLang="en-US" sz="2000" dirty="0">
                <a:latin typeface="+mn-ea"/>
              </a:rPr>
              <a:t>텍스트 갱신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게임오버 되었을 때 게임오버 </a:t>
            </a:r>
            <a:r>
              <a:rPr lang="en-US" altLang="ko-KR" sz="2000" dirty="0">
                <a:latin typeface="+mn-ea"/>
              </a:rPr>
              <a:t>UI </a:t>
            </a:r>
            <a:r>
              <a:rPr lang="ko-KR" altLang="en-US" sz="2000" dirty="0">
                <a:latin typeface="+mn-ea"/>
              </a:rPr>
              <a:t>활성화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263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싱글턴</a:t>
            </a:r>
            <a:r>
              <a:rPr lang="ko-KR" altLang="en-US" sz="2400" b="1" dirty="0">
                <a:latin typeface="+mn-ea"/>
              </a:rPr>
              <a:t> 패턴의 필요성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단일 오브젝트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손쉬운 접근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싱글턴을</a:t>
            </a:r>
            <a:r>
              <a:rPr lang="ko-KR" altLang="en-US" sz="2400" b="1" dirty="0">
                <a:latin typeface="+mn-ea"/>
              </a:rPr>
              <a:t> 사용하는 이유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게임 매니저 오브젝트는 단 하나만 존재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어떤 곳에서도 손쉽게 게임 매니저 오브젝트에 접근 가능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07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05136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정적</a:t>
            </a:r>
            <a:r>
              <a:rPr lang="en-US" altLang="ko-KR" sz="2400" b="1" dirty="0">
                <a:latin typeface="+mn-ea"/>
              </a:rPr>
              <a:t>(Static)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CAD58E-FED7-4851-8D85-603A17D0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41" y="2046153"/>
            <a:ext cx="3934374" cy="1571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F03B85-DBD8-4462-A8BF-AA4972613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314" y="1325371"/>
            <a:ext cx="4048690" cy="24958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310F77-F188-4CD8-8C4A-6E5EFA916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94" y="4052100"/>
            <a:ext cx="4616743" cy="2442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C9D3C5-DCA2-4068-B82A-134D7ABF9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661" y="3933346"/>
            <a:ext cx="5375391" cy="25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67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ECB6F0-63BC-4A75-90EA-4C9309A61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8" y="1160946"/>
            <a:ext cx="5925377" cy="16385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4942F4-53AA-4661-A320-EB9D86B3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1003897"/>
            <a:ext cx="5506218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13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6D1EA-8B1F-49C2-9FE2-D6D9B7053097}"/>
              </a:ext>
            </a:extLst>
          </p:cNvPr>
          <p:cNvSpPr txBox="1"/>
          <p:nvPr/>
        </p:nvSpPr>
        <p:spPr>
          <a:xfrm>
            <a:off x="214074" y="1249496"/>
            <a:ext cx="117094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   // </a:t>
            </a:r>
            <a:r>
              <a:rPr lang="ko-KR" altLang="en-US" dirty="0"/>
              <a:t>게임 시작과 동시에 </a:t>
            </a:r>
            <a:r>
              <a:rPr lang="ko-KR" altLang="en-US" dirty="0" err="1"/>
              <a:t>싱글톤을</a:t>
            </a:r>
            <a:r>
              <a:rPr lang="ko-KR" altLang="en-US" dirty="0"/>
              <a:t> 구성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void Awake() 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// </a:t>
            </a:r>
            <a:r>
              <a:rPr lang="ko-KR" altLang="en-US" dirty="0" err="1"/>
              <a:t>싱글톤</a:t>
            </a:r>
            <a:r>
              <a:rPr lang="ko-KR" altLang="en-US" dirty="0"/>
              <a:t> 변수 </a:t>
            </a:r>
            <a:r>
              <a:rPr lang="en-US" altLang="ko-KR" dirty="0"/>
              <a:t>instance</a:t>
            </a:r>
            <a:r>
              <a:rPr lang="ko-KR" altLang="en-US" dirty="0"/>
              <a:t>가 </a:t>
            </a:r>
            <a:r>
              <a:rPr lang="ko-KR" altLang="en-US" dirty="0" err="1"/>
              <a:t>비어있는가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       if (instance == null)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// instance</a:t>
            </a:r>
            <a:r>
              <a:rPr lang="ko-KR" altLang="en-US" dirty="0"/>
              <a:t>가 </a:t>
            </a:r>
            <a:r>
              <a:rPr lang="ko-KR" altLang="en-US" dirty="0" err="1"/>
              <a:t>비어있다면</a:t>
            </a:r>
            <a:r>
              <a:rPr lang="en-US" altLang="ko-KR" dirty="0"/>
              <a:t>(null) </a:t>
            </a:r>
            <a:r>
              <a:rPr lang="ko-KR" altLang="en-US" dirty="0"/>
              <a:t>그곳에 자기 자신을 할당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instance = this;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else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// instance</a:t>
            </a:r>
            <a:r>
              <a:rPr lang="ko-KR" altLang="en-US" dirty="0"/>
              <a:t>에 이미 다른 </a:t>
            </a:r>
            <a:r>
              <a:rPr lang="en-US" altLang="ko-KR" dirty="0" err="1"/>
              <a:t>GameManager</a:t>
            </a:r>
            <a:r>
              <a:rPr lang="en-US" altLang="ko-KR" dirty="0"/>
              <a:t> </a:t>
            </a:r>
            <a:r>
              <a:rPr lang="ko-KR" altLang="en-US" dirty="0"/>
              <a:t>오브젝트가 할당되어 있는 경우</a:t>
            </a:r>
          </a:p>
          <a:p>
            <a:endParaRPr lang="ko-KR" altLang="en-US" dirty="0"/>
          </a:p>
          <a:p>
            <a:r>
              <a:rPr lang="ko-KR" altLang="en-US" dirty="0"/>
              <a:t>            </a:t>
            </a:r>
            <a:r>
              <a:rPr lang="en-US" altLang="ko-KR" dirty="0"/>
              <a:t>// </a:t>
            </a:r>
            <a:r>
              <a:rPr lang="ko-KR" altLang="en-US" dirty="0" err="1"/>
              <a:t>씬에</a:t>
            </a:r>
            <a:r>
              <a:rPr lang="ko-KR" altLang="en-US" dirty="0"/>
              <a:t> 두개 이상의 </a:t>
            </a:r>
            <a:r>
              <a:rPr lang="en-US" altLang="ko-KR" dirty="0" err="1"/>
              <a:t>GameManager</a:t>
            </a:r>
            <a:r>
              <a:rPr lang="en-US" altLang="ko-KR" dirty="0"/>
              <a:t> </a:t>
            </a:r>
            <a:r>
              <a:rPr lang="ko-KR" altLang="en-US" dirty="0"/>
              <a:t>오브젝트가 존재한다는 의미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// </a:t>
            </a:r>
            <a:r>
              <a:rPr lang="ko-KR" altLang="en-US" dirty="0" err="1"/>
              <a:t>싱글톤</a:t>
            </a:r>
            <a:r>
              <a:rPr lang="ko-KR" altLang="en-US" dirty="0"/>
              <a:t> 오브젝트는 하나만 존재해야 하므로 자신의 게임 오브젝트를 파괴</a:t>
            </a:r>
          </a:p>
          <a:p>
            <a:r>
              <a:rPr lang="ko-KR" altLang="en-US" dirty="0"/>
              <a:t>            </a:t>
            </a:r>
            <a:r>
              <a:rPr lang="en-US" altLang="ko-KR" dirty="0" err="1"/>
              <a:t>Debug.LogWarning</a:t>
            </a:r>
            <a:r>
              <a:rPr lang="en-US" altLang="ko-KR" dirty="0"/>
              <a:t>("</a:t>
            </a:r>
            <a:r>
              <a:rPr lang="ko-KR" altLang="en-US" dirty="0" err="1"/>
              <a:t>씬에</a:t>
            </a:r>
            <a:r>
              <a:rPr lang="ko-KR" altLang="en-US" dirty="0"/>
              <a:t> 두개 이상의 게임 매니저가 존재합니다</a:t>
            </a:r>
            <a:r>
              <a:rPr lang="en-US" altLang="ko-KR" dirty="0"/>
              <a:t>!");</a:t>
            </a:r>
          </a:p>
          <a:p>
            <a:r>
              <a:rPr lang="en-US" altLang="ko-KR" dirty="0"/>
              <a:t>            Destroy(</a:t>
            </a:r>
            <a:r>
              <a:rPr lang="en-US" altLang="ko-KR" dirty="0" err="1"/>
              <a:t>gameObject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275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C28953-5680-48B0-8870-4F718E12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80" y="1014398"/>
            <a:ext cx="8553359" cy="52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3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3B056C-44C1-4398-9843-3D476DE94E04}"/>
              </a:ext>
            </a:extLst>
          </p:cNvPr>
          <p:cNvSpPr txBox="1"/>
          <p:nvPr/>
        </p:nvSpPr>
        <p:spPr>
          <a:xfrm>
            <a:off x="3739959" y="3401877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3667E-CDFE-44F8-9F32-D0D35EC7E78B}"/>
              </a:ext>
            </a:extLst>
          </p:cNvPr>
          <p:cNvSpPr txBox="1"/>
          <p:nvPr/>
        </p:nvSpPr>
        <p:spPr>
          <a:xfrm>
            <a:off x="3739959" y="2305132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제작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231696-325C-4264-BF4F-FC04CBAAC9B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13503" y="192167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CBB4CE-DBE6-4C9F-A1A7-2138DD99AF6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13503" y="298494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B83ECC-B62C-4756-9878-1EB55CA838D0}"/>
              </a:ext>
            </a:extLst>
          </p:cNvPr>
          <p:cNvCxnSpPr>
            <a:cxnSpLocks/>
          </p:cNvCxnSpPr>
          <p:nvPr/>
        </p:nvCxnSpPr>
        <p:spPr>
          <a:xfrm>
            <a:off x="3613503" y="4048210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4A6D70-921D-443E-8515-AC1A759D27E0}"/>
              </a:ext>
            </a:extLst>
          </p:cNvPr>
          <p:cNvSpPr txBox="1"/>
          <p:nvPr/>
        </p:nvSpPr>
        <p:spPr>
          <a:xfrm>
            <a:off x="3739959" y="4418259"/>
            <a:ext cx="673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2CF2FF-84F1-494F-8675-F4D31B85E577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261303" y="2244838"/>
            <a:ext cx="0" cy="416939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72AE07-431C-4A1E-8352-8C31FFD83075}"/>
              </a:ext>
            </a:extLst>
          </p:cNvPr>
          <p:cNvSpPr/>
          <p:nvPr/>
        </p:nvSpPr>
        <p:spPr>
          <a:xfrm>
            <a:off x="2909103" y="159850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6CC75B-BCBF-407E-8B99-EA1696338540}"/>
              </a:ext>
            </a:extLst>
          </p:cNvPr>
          <p:cNvSpPr/>
          <p:nvPr/>
        </p:nvSpPr>
        <p:spPr>
          <a:xfrm>
            <a:off x="2909103" y="266177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668C34-E3AD-4296-8049-FC52DDD8ACA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3261303" y="3308108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083D69-AF83-460D-B4FB-43A186D4551E}"/>
              </a:ext>
            </a:extLst>
          </p:cNvPr>
          <p:cNvSpPr/>
          <p:nvPr/>
        </p:nvSpPr>
        <p:spPr>
          <a:xfrm>
            <a:off x="2909103" y="3725043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63B2C-57E7-4366-8971-CCF4062A91A2}"/>
              </a:ext>
            </a:extLst>
          </p:cNvPr>
          <p:cNvSpPr/>
          <p:nvPr/>
        </p:nvSpPr>
        <p:spPr>
          <a:xfrm>
            <a:off x="2909103" y="4788310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9FDE2A6-74E0-4016-8213-000A0FCFE687}"/>
              </a:ext>
            </a:extLst>
          </p:cNvPr>
          <p:cNvCxnSpPr>
            <a:cxnSpLocks/>
          </p:cNvCxnSpPr>
          <p:nvPr/>
        </p:nvCxnSpPr>
        <p:spPr>
          <a:xfrm>
            <a:off x="3261303" y="4371374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E4E104-D64C-47EF-B174-0C01E621F6B8}"/>
              </a:ext>
            </a:extLst>
          </p:cNvPr>
          <p:cNvCxnSpPr>
            <a:cxnSpLocks/>
          </p:cNvCxnSpPr>
          <p:nvPr/>
        </p:nvCxnSpPr>
        <p:spPr>
          <a:xfrm>
            <a:off x="3516521" y="5111475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9DC084-B371-4C6A-8F6E-DBA492D1EF27}"/>
              </a:ext>
            </a:extLst>
          </p:cNvPr>
          <p:cNvSpPr txBox="1"/>
          <p:nvPr/>
        </p:nvSpPr>
        <p:spPr>
          <a:xfrm>
            <a:off x="3739959" y="1248531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4785C2-BC5A-4873-BA85-270B5D09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770" y="1421464"/>
            <a:ext cx="9160460" cy="497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43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2E80F-B57F-4C3C-84D4-3A0CEFDDCF97}"/>
              </a:ext>
            </a:extLst>
          </p:cNvPr>
          <p:cNvSpPr txBox="1"/>
          <p:nvPr/>
        </p:nvSpPr>
        <p:spPr>
          <a:xfrm>
            <a:off x="482600" y="1234434"/>
            <a:ext cx="11709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void Update() {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게임 오버 상태에서 게임을 </a:t>
            </a:r>
            <a:r>
              <a:rPr lang="ko-KR" altLang="en-US" dirty="0" err="1"/>
              <a:t>재시작할</a:t>
            </a:r>
            <a:r>
              <a:rPr lang="ko-KR" altLang="en-US" dirty="0"/>
              <a:t> 수 있게 하는 처리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(</a:t>
            </a:r>
            <a:r>
              <a:rPr lang="en-US" altLang="ko-KR" dirty="0" err="1"/>
              <a:t>isGameover</a:t>
            </a:r>
            <a:r>
              <a:rPr lang="en-US" altLang="ko-KR" dirty="0"/>
              <a:t> &amp;&amp; </a:t>
            </a:r>
          </a:p>
          <a:p>
            <a:r>
              <a:rPr lang="en-US" altLang="ko-KR" dirty="0"/>
              <a:t>            //</a:t>
            </a:r>
            <a:r>
              <a:rPr lang="en-US" altLang="ko-KR" dirty="0" err="1"/>
              <a:t>Input.GetMouseButtonDown</a:t>
            </a:r>
            <a:r>
              <a:rPr lang="en-US" altLang="ko-KR" dirty="0"/>
              <a:t>(0))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Input.GetButtonDown</a:t>
            </a:r>
            <a:r>
              <a:rPr lang="en-US" altLang="ko-KR" dirty="0"/>
              <a:t>("Jump"))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SceneManager.LoadScene</a:t>
            </a:r>
            <a:r>
              <a:rPr lang="en-US" altLang="ko-KR" dirty="0"/>
              <a:t>(</a:t>
            </a:r>
            <a:r>
              <a:rPr lang="en-US" altLang="ko-KR" dirty="0" err="1"/>
              <a:t>SceneManager.GetActiveScene</a:t>
            </a:r>
            <a:r>
              <a:rPr lang="en-US" altLang="ko-KR" dirty="0"/>
              <a:t>().name);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if (</a:t>
            </a:r>
            <a:r>
              <a:rPr lang="en-US" altLang="ko-KR" dirty="0" err="1"/>
              <a:t>Input.GetKeyDown</a:t>
            </a:r>
            <a:r>
              <a:rPr lang="en-US" altLang="ko-KR" dirty="0"/>
              <a:t>(</a:t>
            </a:r>
            <a:r>
              <a:rPr lang="en-US" altLang="ko-KR" dirty="0" err="1"/>
              <a:t>KeyCode.Escape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        {	// </a:t>
            </a:r>
            <a:r>
              <a:rPr lang="ko-KR" altLang="en-US" dirty="0"/>
              <a:t>게임 종료</a:t>
            </a:r>
            <a:endParaRPr lang="en-US" altLang="ko-KR" dirty="0"/>
          </a:p>
          <a:p>
            <a:r>
              <a:rPr lang="en-US" altLang="ko-KR" dirty="0"/>
              <a:t>#if UNITY_EDITOR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UnityEditor.EditorApplication.isPlaying</a:t>
            </a:r>
            <a:r>
              <a:rPr lang="en-US" altLang="ko-KR" dirty="0"/>
              <a:t> = false;</a:t>
            </a:r>
          </a:p>
          <a:p>
            <a:r>
              <a:rPr lang="en-US" altLang="ko-KR" dirty="0"/>
              <a:t>#else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Application.Quit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#endif</a:t>
            </a:r>
          </a:p>
          <a:p>
            <a:endParaRPr lang="en-US" altLang="ko-KR" dirty="0"/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2655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CE5DC-E18E-4BF8-B61C-B38F7062458C}"/>
              </a:ext>
            </a:extLst>
          </p:cNvPr>
          <p:cNvSpPr txBox="1"/>
          <p:nvPr/>
        </p:nvSpPr>
        <p:spPr>
          <a:xfrm>
            <a:off x="241301" y="1326124"/>
            <a:ext cx="115983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   // </a:t>
            </a:r>
            <a:r>
              <a:rPr lang="ko-KR" altLang="en-US" dirty="0"/>
              <a:t>점수를 증가시키는 메서드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public void </a:t>
            </a:r>
            <a:r>
              <a:rPr lang="en-US" altLang="ko-KR" dirty="0" err="1"/>
              <a:t>AddScore</a:t>
            </a:r>
            <a:r>
              <a:rPr lang="en-US" altLang="ko-KR" dirty="0"/>
              <a:t>(int </a:t>
            </a:r>
            <a:r>
              <a:rPr lang="en-US" altLang="ko-KR" dirty="0" err="1"/>
              <a:t>newScore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if (!</a:t>
            </a:r>
            <a:r>
              <a:rPr lang="en-US" altLang="ko-KR" dirty="0" err="1"/>
              <a:t>isGameover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score += </a:t>
            </a:r>
            <a:r>
              <a:rPr lang="en-US" altLang="ko-KR" dirty="0" err="1"/>
              <a:t>newScore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scoreText.text</a:t>
            </a:r>
            <a:r>
              <a:rPr lang="en-US" altLang="ko-KR" dirty="0"/>
              <a:t> = $"Score : {score}";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// </a:t>
            </a:r>
            <a:r>
              <a:rPr lang="ko-KR" altLang="en-US" dirty="0"/>
              <a:t>플레이어 캐릭터가 </a:t>
            </a:r>
            <a:r>
              <a:rPr lang="ko-KR" altLang="en-US" dirty="0" err="1"/>
              <a:t>사망시</a:t>
            </a:r>
            <a:r>
              <a:rPr lang="ko-KR" altLang="en-US" dirty="0"/>
              <a:t> 게임 오버를 실행하는 메서드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public void </a:t>
            </a:r>
            <a:r>
              <a:rPr lang="en-US" altLang="ko-KR" dirty="0" err="1"/>
              <a:t>OnPlayerDead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isGameover</a:t>
            </a:r>
            <a:r>
              <a:rPr lang="en-US" altLang="ko-KR" dirty="0"/>
              <a:t> = true;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gameoverUI.SetActive</a:t>
            </a:r>
            <a:r>
              <a:rPr lang="en-US" altLang="ko-KR" dirty="0"/>
              <a:t>(true);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7681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1FF13-4323-450B-A30F-31D065BB097D}"/>
              </a:ext>
            </a:extLst>
          </p:cNvPr>
          <p:cNvSpPr txBox="1"/>
          <p:nvPr/>
        </p:nvSpPr>
        <p:spPr>
          <a:xfrm>
            <a:off x="451262" y="1116281"/>
            <a:ext cx="79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PlayerController.cs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93F47-1558-46CB-AC09-E954B9DD7B14}"/>
              </a:ext>
            </a:extLst>
          </p:cNvPr>
          <p:cNvSpPr txBox="1"/>
          <p:nvPr/>
        </p:nvSpPr>
        <p:spPr>
          <a:xfrm>
            <a:off x="451262" y="1917958"/>
            <a:ext cx="112036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private void Die() </a:t>
            </a:r>
          </a:p>
          <a:p>
            <a:r>
              <a:rPr lang="en-US" altLang="ko-KR" dirty="0"/>
              <a:t>   {    // </a:t>
            </a:r>
            <a:r>
              <a:rPr lang="ko-KR" altLang="en-US" dirty="0"/>
              <a:t>사망 처리</a:t>
            </a:r>
          </a:p>
          <a:p>
            <a:r>
              <a:rPr lang="ko-KR" altLang="en-US" dirty="0"/>
              <a:t>       </a:t>
            </a:r>
            <a:r>
              <a:rPr lang="en-US" altLang="ko-KR" dirty="0"/>
              <a:t>// </a:t>
            </a:r>
            <a:r>
              <a:rPr lang="ko-KR" altLang="en-US" dirty="0" err="1"/>
              <a:t>애니메이터의</a:t>
            </a:r>
            <a:r>
              <a:rPr lang="ko-KR" altLang="en-US" dirty="0"/>
              <a:t> </a:t>
            </a:r>
            <a:r>
              <a:rPr lang="en-US" altLang="ko-KR" dirty="0"/>
              <a:t>Die </a:t>
            </a:r>
            <a:r>
              <a:rPr lang="ko-KR" altLang="en-US" dirty="0"/>
              <a:t>트리거 파라미터를 셋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animator.SetTrigger</a:t>
            </a:r>
            <a:r>
              <a:rPr lang="en-US" altLang="ko-KR" dirty="0"/>
              <a:t>("Die");</a:t>
            </a:r>
          </a:p>
          <a:p>
            <a:r>
              <a:rPr lang="en-US" altLang="ko-KR" dirty="0"/>
              <a:t>       // </a:t>
            </a:r>
            <a:r>
              <a:rPr lang="ko-KR" altLang="en-US" dirty="0"/>
              <a:t>오디오 소스에 할당된 오디오 클립을 </a:t>
            </a:r>
            <a:r>
              <a:rPr lang="en-US" altLang="ko-KR" dirty="0" err="1"/>
              <a:t>deathClip</a:t>
            </a:r>
            <a:r>
              <a:rPr lang="ko-KR" altLang="en-US" dirty="0"/>
              <a:t>으로 변경        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playerAudio.clip</a:t>
            </a:r>
            <a:r>
              <a:rPr lang="en-US" altLang="ko-KR" dirty="0"/>
              <a:t> = </a:t>
            </a:r>
            <a:r>
              <a:rPr lang="en-US" altLang="ko-KR" dirty="0" err="1"/>
              <a:t>deathClip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// </a:t>
            </a:r>
            <a:r>
              <a:rPr lang="ko-KR" altLang="en-US" dirty="0"/>
              <a:t>사망 효과음 재생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playerAudio.Play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// </a:t>
            </a:r>
            <a:r>
              <a:rPr lang="ko-KR" altLang="en-US" dirty="0"/>
              <a:t>속도를 제로</a:t>
            </a:r>
            <a:r>
              <a:rPr lang="en-US" altLang="ko-KR" dirty="0"/>
              <a:t>(0, 0)</a:t>
            </a:r>
            <a:r>
              <a:rPr lang="ko-KR" altLang="en-US" dirty="0"/>
              <a:t>로 변경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playerRigidbody.velocity</a:t>
            </a:r>
            <a:r>
              <a:rPr lang="en-US" altLang="ko-KR" dirty="0"/>
              <a:t> = Vector2.one;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사망 상태를 </a:t>
            </a:r>
            <a:r>
              <a:rPr lang="en-US" altLang="ko-KR" dirty="0"/>
              <a:t>true</a:t>
            </a:r>
            <a:r>
              <a:rPr lang="ko-KR" altLang="en-US" dirty="0"/>
              <a:t>로 변경</a:t>
            </a:r>
          </a:p>
          <a:p>
            <a:r>
              <a:rPr lang="ko-KR" altLang="en-US" dirty="0"/>
              <a:t>       </a:t>
            </a:r>
            <a:r>
              <a:rPr lang="en-US" altLang="ko-KR" dirty="0" err="1"/>
              <a:t>isDead</a:t>
            </a:r>
            <a:r>
              <a:rPr lang="en-US" altLang="ko-KR" dirty="0"/>
              <a:t> = true;</a:t>
            </a:r>
          </a:p>
          <a:p>
            <a:r>
              <a:rPr lang="en-US" altLang="ko-KR" dirty="0"/>
              <a:t>       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GameManager.instance.OnPlayerDead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557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91C4-CE5C-4E11-B035-AC915A95A8D9}"/>
              </a:ext>
            </a:extLst>
          </p:cNvPr>
          <p:cNvSpPr txBox="1"/>
          <p:nvPr/>
        </p:nvSpPr>
        <p:spPr>
          <a:xfrm>
            <a:off x="241300" y="1722015"/>
            <a:ext cx="1164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1FF13-4323-450B-A30F-31D065BB097D}"/>
              </a:ext>
            </a:extLst>
          </p:cNvPr>
          <p:cNvSpPr txBox="1"/>
          <p:nvPr/>
        </p:nvSpPr>
        <p:spPr>
          <a:xfrm>
            <a:off x="451262" y="1116281"/>
            <a:ext cx="79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ScrollingObject.cs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9D85D-365B-405A-A703-F77D728FE5B3}"/>
              </a:ext>
            </a:extLst>
          </p:cNvPr>
          <p:cNvSpPr txBox="1"/>
          <p:nvPr/>
        </p:nvSpPr>
        <p:spPr>
          <a:xfrm>
            <a:off x="451261" y="1741622"/>
            <a:ext cx="114596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private void Update() 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if (!</a:t>
            </a:r>
            <a:r>
              <a:rPr lang="en-US" altLang="ko-KR" dirty="0" err="1"/>
              <a:t>GameManager.instance.isGameover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// </a:t>
            </a:r>
            <a:r>
              <a:rPr lang="ko-KR" altLang="en-US" dirty="0"/>
              <a:t>게임 오브젝트를 왼쪽으로 일정 속도로 평행 이동하는 처리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// </a:t>
            </a:r>
            <a:r>
              <a:rPr lang="ko-KR" altLang="en-US" dirty="0"/>
              <a:t>초당 </a:t>
            </a:r>
            <a:r>
              <a:rPr lang="en-US" altLang="ko-KR" dirty="0"/>
              <a:t>speed</a:t>
            </a:r>
            <a:r>
              <a:rPr lang="ko-KR" altLang="en-US" dirty="0"/>
              <a:t>의 속도로 왼쪽으로 평행 이동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transform.Translate</a:t>
            </a:r>
            <a:r>
              <a:rPr lang="en-US" altLang="ko-KR" dirty="0"/>
              <a:t>(Vector3.left * speed * </a:t>
            </a:r>
            <a:r>
              <a:rPr lang="en-US" altLang="ko-KR" dirty="0" err="1"/>
              <a:t>Time.deltaTime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3189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91C4-CE5C-4E11-B035-AC915A95A8D9}"/>
              </a:ext>
            </a:extLst>
          </p:cNvPr>
          <p:cNvSpPr txBox="1"/>
          <p:nvPr/>
        </p:nvSpPr>
        <p:spPr>
          <a:xfrm>
            <a:off x="241300" y="1722015"/>
            <a:ext cx="1164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9BE9A-4A68-4F79-A7AB-D98FD8F9A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610" y="1009403"/>
            <a:ext cx="5886885" cy="54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94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 스크롤링과 게임 매니저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91C4-CE5C-4E11-B035-AC915A95A8D9}"/>
              </a:ext>
            </a:extLst>
          </p:cNvPr>
          <p:cNvSpPr txBox="1"/>
          <p:nvPr/>
        </p:nvSpPr>
        <p:spPr>
          <a:xfrm>
            <a:off x="241300" y="1722015"/>
            <a:ext cx="1164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666F4-B829-469F-A6E3-C9B1121DF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10" y="1295949"/>
            <a:ext cx="8315180" cy="51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77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245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26571" y="1051362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발판 만들기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5218DA-CD7A-4598-8E6D-02FFDC99B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09" y="1658064"/>
            <a:ext cx="5801535" cy="1200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05C5E-277D-41AE-A274-0D6878F0F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105" y="1658064"/>
            <a:ext cx="5906324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114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BA45E5-70ED-4EEB-987C-E0D81680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85" y="1805871"/>
            <a:ext cx="5953956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4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401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558B3-10E6-4621-85FE-43D49930508A}"/>
              </a:ext>
            </a:extLst>
          </p:cNvPr>
          <p:cNvSpPr txBox="1"/>
          <p:nvPr/>
        </p:nvSpPr>
        <p:spPr>
          <a:xfrm>
            <a:off x="241300" y="1195633"/>
            <a:ext cx="119507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   // </a:t>
            </a:r>
            <a:r>
              <a:rPr lang="ko-KR" altLang="en-US" dirty="0"/>
              <a:t>컴포넌트가 </a:t>
            </a:r>
            <a:r>
              <a:rPr lang="ko-KR" altLang="en-US" dirty="0" err="1"/>
              <a:t>활성화될때</a:t>
            </a:r>
            <a:r>
              <a:rPr lang="ko-KR" altLang="en-US" dirty="0"/>
              <a:t> 마다 매번 실행되는 메서드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private void </a:t>
            </a:r>
            <a:r>
              <a:rPr lang="en-US" altLang="ko-KR" dirty="0" err="1"/>
              <a:t>OnEnable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발판을 </a:t>
            </a:r>
            <a:r>
              <a:rPr lang="ko-KR" altLang="en-US" dirty="0" err="1"/>
              <a:t>리셋하는</a:t>
            </a:r>
            <a:r>
              <a:rPr lang="ko-KR" altLang="en-US" dirty="0"/>
              <a:t> 처리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stepped = false;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장애물 수만큼 루프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for (int </a:t>
            </a:r>
            <a:r>
              <a:rPr lang="en-US" altLang="ko-KR" dirty="0" err="1"/>
              <a:t>i</a:t>
            </a:r>
            <a:r>
              <a:rPr lang="en-US" altLang="ko-KR" dirty="0"/>
              <a:t> = 0; </a:t>
            </a:r>
            <a:r>
              <a:rPr lang="en-US" altLang="ko-KR" dirty="0" err="1"/>
              <a:t>i</a:t>
            </a:r>
            <a:r>
              <a:rPr lang="en-US" altLang="ko-KR" dirty="0"/>
              <a:t> &lt; </a:t>
            </a:r>
            <a:r>
              <a:rPr lang="en-US" altLang="ko-KR" dirty="0" err="1"/>
              <a:t>obstacles.Length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        {   // </a:t>
            </a:r>
            <a:r>
              <a:rPr lang="ko-KR" altLang="en-US" dirty="0"/>
              <a:t>현재 순번의 장애물을 </a:t>
            </a:r>
            <a:r>
              <a:rPr lang="en-US" altLang="ko-KR" dirty="0"/>
              <a:t>1/3</a:t>
            </a:r>
            <a:r>
              <a:rPr lang="ko-KR" altLang="en-US" dirty="0"/>
              <a:t>의 확률로 활성화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if (</a:t>
            </a:r>
            <a:r>
              <a:rPr lang="en-US" altLang="ko-KR" dirty="0" err="1"/>
              <a:t>Random.Range</a:t>
            </a:r>
            <a:r>
              <a:rPr lang="en-US" altLang="ko-KR" dirty="0"/>
              <a:t>(0, 3) == 0)</a:t>
            </a:r>
          </a:p>
          <a:p>
            <a:r>
              <a:rPr lang="en-US" altLang="ko-KR" dirty="0"/>
              <a:t>            {</a:t>
            </a:r>
          </a:p>
          <a:p>
            <a:r>
              <a:rPr lang="en-US" altLang="ko-KR" dirty="0"/>
              <a:t>                obstacles[</a:t>
            </a:r>
            <a:r>
              <a:rPr lang="en-US" altLang="ko-KR" dirty="0" err="1"/>
              <a:t>i</a:t>
            </a:r>
            <a:r>
              <a:rPr lang="en-US" altLang="ko-KR" dirty="0"/>
              <a:t>].</a:t>
            </a:r>
            <a:r>
              <a:rPr lang="en-US" altLang="ko-KR" dirty="0" err="1"/>
              <a:t>SetActive</a:t>
            </a:r>
            <a:r>
              <a:rPr lang="en-US" altLang="ko-KR" dirty="0"/>
              <a:t>(true);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    else</a:t>
            </a:r>
          </a:p>
          <a:p>
            <a:r>
              <a:rPr lang="en-US" altLang="ko-KR" dirty="0"/>
              <a:t>            {</a:t>
            </a:r>
          </a:p>
          <a:p>
            <a:r>
              <a:rPr lang="en-US" altLang="ko-KR" dirty="0"/>
              <a:t>                obstacles[</a:t>
            </a:r>
            <a:r>
              <a:rPr lang="en-US" altLang="ko-KR" dirty="0" err="1"/>
              <a:t>i</a:t>
            </a:r>
            <a:r>
              <a:rPr lang="en-US" altLang="ko-KR" dirty="0"/>
              <a:t>].</a:t>
            </a:r>
            <a:r>
              <a:rPr lang="en-US" altLang="ko-KR" dirty="0" err="1"/>
              <a:t>SetActive</a:t>
            </a:r>
            <a:r>
              <a:rPr lang="en-US" altLang="ko-KR" dirty="0"/>
              <a:t>(false);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159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6AC3B-B791-456D-8B05-175EE468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29" y="1839015"/>
            <a:ext cx="9501468" cy="40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53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CF6EF-1B0C-4405-BA1D-1ACD55FF98C2}"/>
              </a:ext>
            </a:extLst>
          </p:cNvPr>
          <p:cNvSpPr txBox="1"/>
          <p:nvPr/>
        </p:nvSpPr>
        <p:spPr>
          <a:xfrm>
            <a:off x="266463" y="1405109"/>
            <a:ext cx="115865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  void OnCollisionEnter2D(Collision2D collision) </a:t>
            </a:r>
          </a:p>
          <a:p>
            <a:r>
              <a:rPr lang="en-US" altLang="ko-KR" dirty="0"/>
              <a:t>   {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플레이어 캐릭터가 자신을 </a:t>
            </a:r>
            <a:r>
              <a:rPr lang="ko-KR" altLang="en-US" dirty="0" err="1"/>
              <a:t>밟았을때</a:t>
            </a:r>
            <a:r>
              <a:rPr lang="ko-KR" altLang="en-US" dirty="0"/>
              <a:t> 점수를 추가하는 처리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(</a:t>
            </a:r>
            <a:r>
              <a:rPr lang="en-US" altLang="ko-KR" dirty="0" err="1"/>
              <a:t>collision.collider.CompareTag</a:t>
            </a:r>
            <a:r>
              <a:rPr lang="en-US" altLang="ko-KR" dirty="0"/>
              <a:t>("Player") &amp;&amp; !stepped)</a:t>
            </a:r>
          </a:p>
          <a:p>
            <a:r>
              <a:rPr lang="en-US" altLang="ko-KR" dirty="0"/>
              <a:t>        {   // </a:t>
            </a:r>
            <a:r>
              <a:rPr lang="ko-KR" altLang="en-US" dirty="0"/>
              <a:t>충돌한 상대방의 태그가 </a:t>
            </a:r>
            <a:r>
              <a:rPr lang="en-US" altLang="ko-KR" dirty="0"/>
              <a:t>Player</a:t>
            </a:r>
            <a:r>
              <a:rPr lang="ko-KR" altLang="en-US" dirty="0"/>
              <a:t>이고 이전에 플레이어 캐릭터가 밟지 않았다면 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stepped = true;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GameManager.instance.AddScore</a:t>
            </a:r>
            <a:r>
              <a:rPr lang="en-US" altLang="ko-KR" dirty="0"/>
              <a:t>(1);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273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726F7F-E801-4670-929C-8DEE2435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80" y="1297383"/>
            <a:ext cx="584916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856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5E788E-665F-4EAC-AAC5-6C8EFE1A7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66" y="1173085"/>
            <a:ext cx="5191850" cy="3181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240E2B-5F85-4BCE-8729-3432C7322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4879"/>
            <a:ext cx="5811061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15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B8BDB4-A35D-49D7-95A5-55184FC7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85" y="2031894"/>
            <a:ext cx="5944430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5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61183-FA2C-4EA4-833F-DA9EE0155CB3}"/>
              </a:ext>
            </a:extLst>
          </p:cNvPr>
          <p:cNvSpPr txBox="1"/>
          <p:nvPr/>
        </p:nvSpPr>
        <p:spPr>
          <a:xfrm>
            <a:off x="326571" y="1051362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오브젝트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풀링</a:t>
            </a:r>
            <a:endParaRPr lang="en-US" altLang="ko-KR" sz="80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F1E0D9-C16C-4803-80DF-CEFEFB88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249" y="1513027"/>
            <a:ext cx="5709501" cy="50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4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35B53B-D089-4165-8E97-78A85034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25" y="1132826"/>
            <a:ext cx="3543795" cy="3096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2B2A2C-93BB-4AB5-BFC7-ED15799F3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25" y="5004182"/>
            <a:ext cx="4277322" cy="11907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137AE0-ED5A-4F55-BB45-C3194E526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847" y="1288446"/>
            <a:ext cx="3791479" cy="39248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D7D8D-0D00-4BDB-9F8F-F8DECDD2C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047" y="4586893"/>
            <a:ext cx="360095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65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591F20-B2B5-4E37-8F37-439A883B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30174"/>
            <a:ext cx="4258269" cy="1381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4A0ABD-8EF0-4F31-8843-3993DF8A4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051" y="2493663"/>
            <a:ext cx="4934639" cy="3448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9CDC66-78F9-4CB5-BD7A-856777208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888" y="4217928"/>
            <a:ext cx="4915586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4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5D501-5C71-4831-96A4-5467AF93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261" y="2275723"/>
            <a:ext cx="4010585" cy="10002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2D03E4-A761-4488-8B93-FD4435E30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095" y="3149865"/>
            <a:ext cx="578248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57051" y="1288869"/>
            <a:ext cx="115388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게임 컨셉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latin typeface="+mn-ea"/>
              </a:rPr>
              <a:t>2D </a:t>
            </a:r>
            <a:r>
              <a:rPr lang="ko-KR" altLang="en-US" sz="2000" dirty="0">
                <a:latin typeface="+mn-ea"/>
              </a:rPr>
              <a:t>횡 스크롤 러너 게임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계속 뛰면서 발판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플랫폼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 사이를 점프해 낭떠러지로 떨어지지 않고 살아남아라</a:t>
            </a:r>
            <a:r>
              <a:rPr lang="en-US" altLang="ko-KR" sz="2000" dirty="0">
                <a:latin typeface="+mn-ea"/>
              </a:rPr>
              <a:t>!</a:t>
            </a:r>
            <a:endParaRPr lang="ko-KR" altLang="en-US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EFFEDC-4BB7-47B6-A1A8-8E55A43F5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1" y="3596207"/>
            <a:ext cx="4688281" cy="2708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32C1A5-2952-4E8E-B900-3BA0E0B67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"/>
          <a:stretch/>
        </p:blipFill>
        <p:spPr>
          <a:xfrm>
            <a:off x="6368749" y="3951391"/>
            <a:ext cx="5286199" cy="19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321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0F1E0-EA17-4989-973C-8D5C347C384E}"/>
              </a:ext>
            </a:extLst>
          </p:cNvPr>
          <p:cNvSpPr txBox="1"/>
          <p:nvPr/>
        </p:nvSpPr>
        <p:spPr>
          <a:xfrm>
            <a:off x="241300" y="1536013"/>
            <a:ext cx="1153094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void Start() {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변수들을 초기화하고 사용할 발판들을 미리 생성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// count </a:t>
            </a:r>
            <a:r>
              <a:rPr lang="ko-KR" altLang="en-US" dirty="0"/>
              <a:t>만큼의 공간을 가지는 새로운 발판 배열 생성 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platforms = new </a:t>
            </a:r>
            <a:r>
              <a:rPr lang="en-US" altLang="ko-KR" dirty="0" err="1"/>
              <a:t>GameObject</a:t>
            </a:r>
            <a:r>
              <a:rPr lang="en-US" altLang="ko-KR" dirty="0"/>
              <a:t>[count];</a:t>
            </a:r>
          </a:p>
          <a:p>
            <a:endParaRPr lang="en-US" altLang="ko-KR" dirty="0"/>
          </a:p>
          <a:p>
            <a:r>
              <a:rPr lang="en-US" altLang="ko-KR" dirty="0"/>
              <a:t>        for (int </a:t>
            </a:r>
            <a:r>
              <a:rPr lang="en-US" altLang="ko-KR" dirty="0" err="1"/>
              <a:t>i</a:t>
            </a:r>
            <a:r>
              <a:rPr lang="en-US" altLang="ko-KR" dirty="0"/>
              <a:t> = 0; </a:t>
            </a:r>
            <a:r>
              <a:rPr lang="en-US" altLang="ko-KR" dirty="0" err="1"/>
              <a:t>i</a:t>
            </a:r>
            <a:r>
              <a:rPr lang="en-US" altLang="ko-KR" dirty="0"/>
              <a:t> &lt; count;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        {   // count </a:t>
            </a:r>
            <a:r>
              <a:rPr lang="ko-KR" altLang="en-US" dirty="0"/>
              <a:t>만큼 </a:t>
            </a:r>
            <a:r>
              <a:rPr lang="ko-KR" altLang="en-US" dirty="0" err="1"/>
              <a:t>루프하면서</a:t>
            </a:r>
            <a:r>
              <a:rPr lang="ko-KR" altLang="en-US" dirty="0"/>
              <a:t> 발판 생성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// </a:t>
            </a:r>
            <a:r>
              <a:rPr lang="en-US" altLang="ko-KR" dirty="0" err="1"/>
              <a:t>platformPrefab</a:t>
            </a:r>
            <a:r>
              <a:rPr lang="ko-KR" altLang="en-US" dirty="0"/>
              <a:t>을 원본으로 새 발판을 </a:t>
            </a:r>
            <a:r>
              <a:rPr lang="en-US" altLang="ko-KR" dirty="0" err="1"/>
              <a:t>poolPosition</a:t>
            </a:r>
            <a:r>
              <a:rPr lang="en-US" altLang="ko-KR" dirty="0"/>
              <a:t> </a:t>
            </a:r>
            <a:r>
              <a:rPr lang="ko-KR" altLang="en-US" dirty="0"/>
              <a:t>위치에 복제 생성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platforms[</a:t>
            </a:r>
            <a:r>
              <a:rPr lang="en-US" altLang="ko-KR" dirty="0" err="1"/>
              <a:t>i</a:t>
            </a:r>
            <a:r>
              <a:rPr lang="en-US" altLang="ko-KR" dirty="0"/>
              <a:t>] = Instantiate(</a:t>
            </a:r>
            <a:r>
              <a:rPr lang="en-US" altLang="ko-KR" dirty="0" err="1"/>
              <a:t>platformPrefab</a:t>
            </a:r>
            <a:r>
              <a:rPr lang="en-US" altLang="ko-KR" dirty="0"/>
              <a:t>, </a:t>
            </a:r>
            <a:r>
              <a:rPr lang="en-US" altLang="ko-KR" dirty="0" err="1"/>
              <a:t>poolPosition</a:t>
            </a:r>
            <a:r>
              <a:rPr lang="en-US" altLang="ko-KR" dirty="0"/>
              <a:t>, </a:t>
            </a:r>
            <a:r>
              <a:rPr lang="en-US" altLang="ko-KR" dirty="0" err="1"/>
              <a:t>Quaternion.identity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마지막 배치 시점 초기화</a:t>
            </a:r>
          </a:p>
          <a:p>
            <a:r>
              <a:rPr lang="ko-KR" altLang="en-US" dirty="0"/>
              <a:t>        </a:t>
            </a:r>
            <a:r>
              <a:rPr lang="en-US" altLang="ko-KR" dirty="0" err="1"/>
              <a:t>lastSpawnTime</a:t>
            </a:r>
            <a:r>
              <a:rPr lang="en-US" altLang="ko-KR" dirty="0"/>
              <a:t> = 0f;</a:t>
            </a:r>
          </a:p>
          <a:p>
            <a:r>
              <a:rPr lang="en-US" altLang="ko-KR" dirty="0"/>
              <a:t>        // </a:t>
            </a:r>
            <a:r>
              <a:rPr lang="ko-KR" altLang="en-US" dirty="0" err="1"/>
              <a:t>다음번</a:t>
            </a:r>
            <a:r>
              <a:rPr lang="ko-KR" altLang="en-US" dirty="0"/>
              <a:t> 배치까지의 시간 간격을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</a:p>
          <a:p>
            <a:r>
              <a:rPr lang="ko-KR" altLang="en-US" dirty="0"/>
              <a:t>        </a:t>
            </a:r>
            <a:r>
              <a:rPr lang="en-US" altLang="ko-KR" dirty="0" err="1"/>
              <a:t>timeBetSpawn</a:t>
            </a:r>
            <a:r>
              <a:rPr lang="en-US" altLang="ko-KR" dirty="0"/>
              <a:t> = 0f;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28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8E836-7EA6-482C-8B3A-C35C5FB465E0}"/>
              </a:ext>
            </a:extLst>
          </p:cNvPr>
          <p:cNvSpPr txBox="1"/>
          <p:nvPr/>
        </p:nvSpPr>
        <p:spPr>
          <a:xfrm>
            <a:off x="241299" y="1288011"/>
            <a:ext cx="1181215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void Update() {</a:t>
            </a:r>
          </a:p>
          <a:p>
            <a:r>
              <a:rPr lang="en-US" altLang="ko-KR" dirty="0"/>
              <a:t>        if (</a:t>
            </a:r>
            <a:r>
              <a:rPr lang="en-US" altLang="ko-KR" dirty="0" err="1"/>
              <a:t>GameManager.instance.isGameover</a:t>
            </a:r>
            <a:r>
              <a:rPr lang="en-US" altLang="ko-KR" dirty="0"/>
              <a:t>) {   // </a:t>
            </a:r>
            <a:r>
              <a:rPr lang="ko-KR" altLang="en-US" dirty="0"/>
              <a:t>게임오버 상태에서는 동작하지 않음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return;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if (</a:t>
            </a:r>
            <a:r>
              <a:rPr lang="en-US" altLang="ko-KR" dirty="0" err="1"/>
              <a:t>Time.time</a:t>
            </a:r>
            <a:r>
              <a:rPr lang="en-US" altLang="ko-KR" dirty="0"/>
              <a:t> &gt;= </a:t>
            </a:r>
            <a:r>
              <a:rPr lang="en-US" altLang="ko-KR" dirty="0" err="1"/>
              <a:t>lastSpawnTime</a:t>
            </a:r>
            <a:r>
              <a:rPr lang="en-US" altLang="ko-KR" dirty="0"/>
              <a:t> + </a:t>
            </a:r>
            <a:r>
              <a:rPr lang="en-US" altLang="ko-KR" dirty="0" err="1"/>
              <a:t>timeBetSpawn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lastSpawnTime</a:t>
            </a:r>
            <a:r>
              <a:rPr lang="en-US" altLang="ko-KR" dirty="0"/>
              <a:t> = </a:t>
            </a:r>
            <a:r>
              <a:rPr lang="en-US" altLang="ko-KR" dirty="0" err="1"/>
              <a:t>Time.time</a:t>
            </a:r>
            <a:r>
              <a:rPr lang="en-US" altLang="ko-KR" dirty="0"/>
              <a:t>;  // </a:t>
            </a:r>
            <a:r>
              <a:rPr lang="ko-KR" altLang="en-US" dirty="0"/>
              <a:t>기록된 마지막 배치 시점을 현재 시점으로 갱신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timeBetSpawn</a:t>
            </a:r>
            <a:r>
              <a:rPr lang="en-US" altLang="ko-KR" dirty="0"/>
              <a:t> = </a:t>
            </a:r>
            <a:r>
              <a:rPr lang="en-US" altLang="ko-KR" dirty="0" err="1"/>
              <a:t>Random.Range</a:t>
            </a:r>
            <a:r>
              <a:rPr lang="en-US" altLang="ko-KR" dirty="0"/>
              <a:t>(</a:t>
            </a:r>
            <a:r>
              <a:rPr lang="en-US" altLang="ko-KR" dirty="0" err="1"/>
              <a:t>timeBetSpawnMin</a:t>
            </a:r>
            <a:r>
              <a:rPr lang="en-US" altLang="ko-KR" dirty="0"/>
              <a:t>, </a:t>
            </a:r>
            <a:r>
              <a:rPr lang="en-US" altLang="ko-KR" dirty="0" err="1"/>
              <a:t>timeBetSpawnMax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float </a:t>
            </a:r>
            <a:r>
              <a:rPr lang="en-US" altLang="ko-KR" dirty="0" err="1"/>
              <a:t>yPos</a:t>
            </a:r>
            <a:r>
              <a:rPr lang="en-US" altLang="ko-KR" dirty="0"/>
              <a:t> = </a:t>
            </a:r>
            <a:r>
              <a:rPr lang="en-US" altLang="ko-KR" dirty="0" err="1"/>
              <a:t>Random.Range</a:t>
            </a:r>
            <a:r>
              <a:rPr lang="en-US" altLang="ko-KR" dirty="0"/>
              <a:t>(</a:t>
            </a:r>
            <a:r>
              <a:rPr lang="en-US" altLang="ko-KR" dirty="0" err="1"/>
              <a:t>yMin</a:t>
            </a:r>
            <a:r>
              <a:rPr lang="en-US" altLang="ko-KR" dirty="0"/>
              <a:t>, </a:t>
            </a:r>
            <a:r>
              <a:rPr lang="en-US" altLang="ko-KR" dirty="0" err="1"/>
              <a:t>yMax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platforms[</a:t>
            </a:r>
            <a:r>
              <a:rPr lang="en-US" altLang="ko-KR" dirty="0" err="1"/>
              <a:t>currentIndex</a:t>
            </a:r>
            <a:r>
              <a:rPr lang="en-US" altLang="ko-KR" dirty="0"/>
              <a:t>].</a:t>
            </a:r>
            <a:r>
              <a:rPr lang="en-US" altLang="ko-KR" dirty="0" err="1"/>
              <a:t>SetActive</a:t>
            </a:r>
            <a:r>
              <a:rPr lang="en-US" altLang="ko-KR" dirty="0"/>
              <a:t>(false);</a:t>
            </a:r>
          </a:p>
          <a:p>
            <a:r>
              <a:rPr lang="en-US" altLang="ko-KR" dirty="0"/>
              <a:t>            platforms[</a:t>
            </a:r>
            <a:r>
              <a:rPr lang="en-US" altLang="ko-KR" dirty="0" err="1"/>
              <a:t>currentIndex</a:t>
            </a:r>
            <a:r>
              <a:rPr lang="en-US" altLang="ko-KR" dirty="0"/>
              <a:t>].</a:t>
            </a:r>
            <a:r>
              <a:rPr lang="en-US" altLang="ko-KR" dirty="0" err="1"/>
              <a:t>SetActive</a:t>
            </a:r>
            <a:r>
              <a:rPr lang="en-US" altLang="ko-KR" dirty="0"/>
              <a:t>(true);            </a:t>
            </a:r>
            <a:endParaRPr lang="ko-KR" altLang="en-US" dirty="0"/>
          </a:p>
          <a:p>
            <a:r>
              <a:rPr lang="ko-KR" altLang="en-US" dirty="0"/>
              <a:t>            </a:t>
            </a:r>
            <a:r>
              <a:rPr lang="en-US" altLang="ko-KR" dirty="0"/>
              <a:t>// </a:t>
            </a:r>
            <a:r>
              <a:rPr lang="ko-KR" altLang="en-US" dirty="0"/>
              <a:t>현재 순번의 발판을 화면 오른쪽에 재배치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platforms[</a:t>
            </a:r>
            <a:r>
              <a:rPr lang="en-US" altLang="ko-KR" dirty="0" err="1"/>
              <a:t>currentIndex</a:t>
            </a:r>
            <a:r>
              <a:rPr lang="en-US" altLang="ko-KR" dirty="0"/>
              <a:t>].</a:t>
            </a:r>
            <a:r>
              <a:rPr lang="en-US" altLang="ko-KR" dirty="0" err="1"/>
              <a:t>transform.position</a:t>
            </a:r>
            <a:r>
              <a:rPr lang="en-US" altLang="ko-KR" dirty="0"/>
              <a:t> = new Vector2(</a:t>
            </a:r>
            <a:r>
              <a:rPr lang="en-US" altLang="ko-KR" dirty="0" err="1"/>
              <a:t>xPos</a:t>
            </a:r>
            <a:r>
              <a:rPr lang="en-US" altLang="ko-KR" dirty="0"/>
              <a:t>, </a:t>
            </a:r>
            <a:r>
              <a:rPr lang="en-US" altLang="ko-KR" dirty="0" err="1"/>
              <a:t>yPos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// </a:t>
            </a:r>
            <a:r>
              <a:rPr lang="ko-KR" altLang="en-US" dirty="0"/>
              <a:t>순번 넘기기</a:t>
            </a:r>
          </a:p>
          <a:p>
            <a:r>
              <a:rPr lang="ko-KR" altLang="en-US" dirty="0"/>
              <a:t>            </a:t>
            </a:r>
            <a:r>
              <a:rPr lang="en-US" altLang="ko-KR" dirty="0" err="1"/>
              <a:t>currentIndex</a:t>
            </a:r>
            <a:r>
              <a:rPr lang="en-US" altLang="ko-KR" dirty="0"/>
              <a:t>++;</a:t>
            </a:r>
          </a:p>
          <a:p>
            <a:r>
              <a:rPr lang="en-US" altLang="ko-KR" dirty="0"/>
              <a:t>            if (</a:t>
            </a:r>
            <a:r>
              <a:rPr lang="en-US" altLang="ko-KR" dirty="0" err="1"/>
              <a:t>currentIndex</a:t>
            </a:r>
            <a:r>
              <a:rPr lang="en-US" altLang="ko-KR" dirty="0"/>
              <a:t> &gt;= count) {   // </a:t>
            </a:r>
            <a:r>
              <a:rPr lang="ko-KR" altLang="en-US" dirty="0"/>
              <a:t>마지막 순번에 도달했다면 순번을 리셋</a:t>
            </a:r>
          </a:p>
          <a:p>
            <a:r>
              <a:rPr lang="ko-KR" altLang="en-US" dirty="0"/>
              <a:t>                </a:t>
            </a:r>
            <a:r>
              <a:rPr lang="en-US" altLang="ko-KR" dirty="0" err="1"/>
              <a:t>currentIndex</a:t>
            </a:r>
            <a:r>
              <a:rPr lang="en-US" altLang="ko-KR" dirty="0"/>
              <a:t> = 0;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0576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7B4DD7-D185-459F-9C73-B06A2387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323" y="1538805"/>
            <a:ext cx="8299354" cy="47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4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2F03D7-A38C-49A4-83B8-43CFCF42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77" y="1252560"/>
            <a:ext cx="5858693" cy="41153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CB29E2-B403-4EFC-BE9D-FB8BAF687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97" y="4706839"/>
            <a:ext cx="593490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880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0B719E-D57C-4D7E-91E2-09DF7E07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178" y="1096669"/>
            <a:ext cx="5563313" cy="54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176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ABA73E-4CA1-4580-A1F5-8F68CF00C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58662"/>
            <a:ext cx="5078845" cy="53587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8C37E7-3E72-4930-AA7D-44951BA87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376" y="1722086"/>
            <a:ext cx="5906324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484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E83EA4-1ED1-426E-90C0-CD718C54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14" y="1149724"/>
            <a:ext cx="9107171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806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F867DB-7AB1-4157-8E6A-86D363AB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716" y="1302475"/>
            <a:ext cx="8152567" cy="50983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E65C5F-646A-463B-87B0-4A183EC78229}"/>
              </a:ext>
            </a:extLst>
          </p:cNvPr>
          <p:cNvSpPr/>
          <p:nvPr/>
        </p:nvSpPr>
        <p:spPr>
          <a:xfrm>
            <a:off x="5058888" y="2576945"/>
            <a:ext cx="5011387" cy="852055"/>
          </a:xfrm>
          <a:prstGeom prst="rect">
            <a:avLst/>
          </a:prstGeom>
          <a:noFill/>
          <a:ln w="28575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035DCA-F1D3-4063-9BCD-83C9A37F021B}"/>
              </a:ext>
            </a:extLst>
          </p:cNvPr>
          <p:cNvSpPr/>
          <p:nvPr/>
        </p:nvSpPr>
        <p:spPr>
          <a:xfrm>
            <a:off x="2183081" y="4632219"/>
            <a:ext cx="3243944" cy="224790"/>
          </a:xfrm>
          <a:prstGeom prst="rect">
            <a:avLst/>
          </a:prstGeom>
          <a:noFill/>
          <a:ln w="28575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20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발판 반복생성과 게임 완성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3E923A-A820-41FE-BEC5-AC6D9655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7371"/>
            <a:ext cx="12192000" cy="37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78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4F141B"/>
      </a:dk1>
      <a:lt1>
        <a:sysClr val="window" lastClr="FFFFFF"/>
      </a:lt1>
      <a:dk2>
        <a:srgbClr val="9F2936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게임엔진프로그래밍응용.potx" id="{6E233784-B018-46F0-90B0-5EC15C3A8D48}" vid="{DBE94DCB-995E-4630-BC82-85078FFBDC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8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6DFF01-0230-4423-8D42-30A6F9295892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6982</TotalTime>
  <Words>3120</Words>
  <Application>Microsoft Office PowerPoint</Application>
  <PresentationFormat>와이드스크린</PresentationFormat>
  <Paragraphs>746</Paragraphs>
  <Slides>98</Slides>
  <Notes>96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2" baseType="lpstr">
      <vt:lpstr>나눔고딕</vt:lpstr>
      <vt:lpstr>Arial</vt:lpstr>
      <vt:lpstr>Wingdings</vt:lpstr>
      <vt:lpstr>Office 테마</vt:lpstr>
      <vt:lpstr>게임엔진프로그래밍응용</vt:lpstr>
      <vt:lpstr>코로나 유의사항</vt:lpstr>
      <vt:lpstr>코로나 유의 사항</vt:lpstr>
      <vt:lpstr>코로나 유의 사항</vt:lpstr>
      <vt:lpstr>온라인 수업 저작권 유의 사항</vt:lpstr>
      <vt:lpstr>온라인 수업 저작권 유의 사항</vt:lpstr>
      <vt:lpstr>PowerPoint 프레젠테이션</vt:lpstr>
      <vt:lpstr>게임 컨셉 및 기능</vt:lpstr>
      <vt:lpstr>게임 컨셉 및 기능</vt:lpstr>
      <vt:lpstr>게임 컨셉 및 기능</vt:lpstr>
      <vt:lpstr>게임 컨셉 및 기능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플레이어 제작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배경 스크롤링과 게임 매니저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  <vt:lpstr>발판 반복생성과 게임 완성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반경진</cp:lastModifiedBy>
  <cp:revision>673</cp:revision>
  <dcterms:created xsi:type="dcterms:W3CDTF">2019-01-31T17:37:45Z</dcterms:created>
  <dcterms:modified xsi:type="dcterms:W3CDTF">2022-04-11T18:12:24Z</dcterms:modified>
</cp:coreProperties>
</file>